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91" r:id="rId3"/>
    <p:sldId id="292" r:id="rId4"/>
    <p:sldId id="293" r:id="rId5"/>
    <p:sldId id="294" r:id="rId6"/>
    <p:sldId id="296" r:id="rId7"/>
    <p:sldId id="313" r:id="rId8"/>
    <p:sldId id="297" r:id="rId9"/>
    <p:sldId id="315" r:id="rId10"/>
    <p:sldId id="295" r:id="rId11"/>
    <p:sldId id="316" r:id="rId12"/>
    <p:sldId id="298" r:id="rId13"/>
    <p:sldId id="299" r:id="rId14"/>
    <p:sldId id="300" r:id="rId15"/>
    <p:sldId id="257" r:id="rId16"/>
    <p:sldId id="317" r:id="rId17"/>
    <p:sldId id="318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01" r:id="rId44"/>
    <p:sldId id="302" r:id="rId45"/>
    <p:sldId id="303" r:id="rId46"/>
    <p:sldId id="304" r:id="rId47"/>
    <p:sldId id="305" r:id="rId48"/>
    <p:sldId id="311" r:id="rId49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5T02:38:2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1592,'61'17'322,"-60"-17"-315,-1 0-1,1 1 1,0-1 0,0 0 0,0 1 0,0-1 0,-1 1-1,1-1 1,0 0 0,0 1 0,-1 0 0,1-1 0,1 2-1,-2-2-23,0 0-1,0 0 1,0 1-1,0-1 1,0 0-1,0 0 1,0 0-1,0 1 1,0-1-1,0 0 1,0 0-1,0 0 1,0 1-1,0-1 1,0 0-1,0 0 1,0 0-1,0 1 1,-1-1-1,1 0 1,0 0-1,0 0 1,0 1-1,0-1 0,0 0 1,0 0-1,0 0 1,-1 0-1,1 0 1,0 1-1,0-1 1,-13 6 4733,12-5-4479,-1-1 0,1 1 0,0 0 0,0 0 0,0 0 0,0 0 0,0 0 0,1 0 0,-1 0 0,0 1-1,0-1 1,1 0 0,-1 0 0,0 3 0,-9 21 9,10-23-201,0-2 25,0 0 0,0 1 0,0-1 0,0 0 0,0 1 0,0-1 0,-1 0 0,1 1 0,0-1 0,0 0 0,0 1 0,0-1 0,0 0 0,0 0 0,-1 1 0,1-1 0,0 0 0,0 1 0,0-1 0,-1 0 0,1 0 0,0 0 0,0 1 0,-1-1 0,1 0 0,0 0 0,-1 0 0,1 0 0,0 1 0,0-1 0,-1 0 0,1 0 0,0 0 0,-1 0 0,1 0 0,0 0 0,-1 0 0,0 0 344,6-17 1752,-5 16-1978,1 1-169,5 0-13,-5 0 21,-2-7 1228,3 7-1226,1 0-11,-3 0-13,0 0 1,1 0 0,-1 0 0,0 0 0,1 0 0,-1 0 0,1-1 0,-1 1 0,0 0-1,1 0 1,-1 0 0,0 0 0,0 0 0,1 0 0,-1-1 0,0 1 0,1 0 0,-1 0 0,0 0-1,0-1 1,1 1 0,-1 0 0,0 0 0,0-1 0,1 1 0,-1 0 0,0-1 0,0 1 0,0 0-1,1-1 1,0 0 117,0-1 1,1 1-1,-1 0 0,0 0 0,1 0 0,0 0 0,-1 1 0,1-1 1,-1 0-1,4 0 0,-4 0-159,-1 1 51,0 0-1,0 0 1,0 0-1,0 0 1,0 0-1,1 0 1,-1-1 0,0 1-1,0 0 1,0 0-1,0 0 1,0 0-1,0-1 1,1 1-1,-1 0 1,0 0-1,0 0 1,0 0 0,0-1-1,0 1 1,0 0-1,0 0 1,0 0-1,0-1 1,0 1-1,0 0 1,0 0-1,0 0 1,0-1 0,0 1-1,0 0 1,0 0-1,0-1 1,-1 1 3,1 0 0,0 0-1,0 0 1,0 0 0,0 0 0,0 0 0,0-1 0,0 1 0,0 0 0,0 0 0,0 0 0,0 0-1,0 0 1,0 0 0,0-1 0,0 1 0,0 0 0,0 0 0,0 0 0,0 0 0,0 0 0,0 0-1,0-1 1,0 1 0,0 0 0,0 0 0,0 0 0,1 0 0,-1 0 0,0 0 0,0 0 0,0 0 0,0-1-1,0 1 1,0 0 0,0 0 0,0 0 0,0 0 0,1 0 0,-1 0 0,0 0 0,0 0 0,0 0-1,0 0 1,0 0 0,0 0 0,1 0 0,-1 0 0,0 0 0,0 0-19,1 0 0,-1 0 1,1 0-1,-1 0 0,1 0 0,-1 0 0,1 0 1,-1 0-1,1 1 0,-1-1 0,1 0 0,-1 0 1,0 1-1,1-1 0,-1 0 0,1 0 0,-1 1 1,0-1-1,1 0 0,-1 1 0,0-1 1,0 1-1,1-1 0,-1 0 0,0 1 0,1 0 1,3 16 7,-3-12-6,0 0-5,0-1 0,0 0 0,-1 1 0,1-1 0,-1 0 1,0 1-1,0-1 0,-1 1 0,1-1 0,-1 0 0,0 1 1,0-1-1,-1 0 0,1 0 0,-1 0 0,0 0 0,0 0 1,0 0-1,-1-1 0,1 1 0,-1-1 0,0 1 0,-5 4 1,-107 85-1458,82-68 986,-78 56-475,-27 7-531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6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91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6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27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3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72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7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FFB9-3D4C-4D5A-A180-6131B1CB54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A486-8ACE-44A5-AF56-6F9FE38B6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851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60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1.tmp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image" Target="../media/image13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76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image" Target="../media/image1.tmp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image" Target="../media/image15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.tmp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enjuan.tsinghua.edu.cn/s/zUfaUf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enjuan.tsinghua.edu.cn/s/IR7fYr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.tmp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34920;&#65288;14&#21608;&#65289;.xls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34920;&#65288;14&#21608;&#65289;.xls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34920;&#65288;14&#21608;&#65289;.xlsx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34920;&#65288;14&#21608;&#65289;.xls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34920;&#65288;14&#21608;&#65289;.xlsx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5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2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.tm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9.png"/><Relationship Id="rId3" Type="http://schemas.openxmlformats.org/officeDocument/2006/relationships/tags" Target="../tags/tag32.xml"/><Relationship Id="rId21" Type="http://schemas.openxmlformats.org/officeDocument/2006/relationships/tags" Target="../tags/tag31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33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slideLayout" Target="../slideLayouts/slideLayout7.xml"/><Relationship Id="rId29" Type="http://schemas.openxmlformats.org/officeDocument/2006/relationships/tags" Target="../tags/tag3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8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32.xml"/><Relationship Id="rId28" Type="http://schemas.openxmlformats.org/officeDocument/2006/relationships/image" Target="../media/image10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1.tmp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6.png"/><Relationship Id="rId27" Type="http://schemas.openxmlformats.org/officeDocument/2006/relationships/tags" Target="../tags/tag34.xml"/><Relationship Id="rId3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5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1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5EA3F-60CC-4578-B988-FEF79FE7E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303020"/>
            <a:ext cx="10530840" cy="23698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周作业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(3S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：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P. 208-211.</a:t>
            </a:r>
            <a:b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6.30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6.33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6.35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6.39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6.41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6.46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6.57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b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预习内容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:3S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书第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"Bayesian Methods' (P.372-379)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7082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89000" y="1549400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5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、设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 </m:t>
                    </m:r>
                    <m:r>
                      <a:rPr lang="zh-CN" alt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为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简单抽样，且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1</m:t>
                        </m:r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 </m:t>
                        </m:r>
                      </m:sub>
                    </m:sSub>
                    <m:r>
                      <a:rPr lang="zh-CN" altLang="en-US" sz="26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N</m:t>
                    </m:r>
                    <m:d>
                      <m:dPr>
                        <m:ctrlP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μ</m:t>
                        </m:r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zh-CN" altLang="en-US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,</m:t>
                    </m:r>
                    <m:r>
                      <a:rPr lang="zh-CN" altLang="en-US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则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T</m:t>
                    </m:r>
                    <m: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</m:acc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−</m:t>
                        </m:r>
                        <m:r>
                          <a:rPr lang="zh-CN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𝜇</m:t>
                        </m:r>
                      </m:num>
                      <m:den>
                        <m:r>
                          <a:rPr lang="zh-CN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𝜎</m:t>
                        </m:r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的密度函数为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889000" y="1549400"/>
                <a:ext cx="9753600" cy="2143125"/>
              </a:xfrm>
              <a:prstGeom prst="rect">
                <a:avLst/>
              </a:prstGeom>
              <a:blipFill>
                <a:blip r:embed="rId19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 hidden="1"/>
          <p:cNvSpPr txBox="1"/>
          <p:nvPr>
            <p:custDataLst>
              <p:tags r:id="rId5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18" name="文本框 17" hidden="1"/>
          <p:cNvSpPr txBox="1"/>
          <p:nvPr>
            <p:custDataLst>
              <p:tags r:id="rId6"/>
            </p:custDataLst>
          </p:nvPr>
        </p:nvSpPr>
        <p:spPr>
          <a:xfrm>
            <a:off x="12827000" y="1270000"/>
            <a:ext cx="3332480" cy="190500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此处添加答案解析</a:t>
            </a:r>
          </a:p>
        </p:txBody>
      </p:sp>
      <p:grpSp>
        <p:nvGrpSpPr>
          <p:cNvPr id="16" name="组合 15" hidden="1"/>
          <p:cNvGrpSpPr/>
          <p:nvPr>
            <p:custDataLst>
              <p:tags r:id="rId7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13" name="RemarkBack" hidden="1"/>
            <p:cNvSpPr/>
            <p:nvPr>
              <p:custDataLst>
                <p:tags r:id="rId14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Block" hidden="1"/>
            <p:cNvSpPr/>
            <p:nvPr>
              <p:custDataLst>
                <p:tags r:id="rId15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markTitleText" hidden="1"/>
            <p:cNvSpPr txBox="1"/>
            <p:nvPr>
              <p:custDataLst>
                <p:tags r:id="rId16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0" y="0"/>
            <a:ext cx="12192000" cy="635000"/>
            <a:chOff x="0" y="73768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10"/>
              </p:custDataLst>
            </p:nvPr>
          </p:nvSpPr>
          <p:spPr>
            <a:xfrm>
              <a:off x="0" y="73768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11"/>
              </p:custDataLst>
            </p:nvPr>
          </p:nvSpPr>
          <p:spPr>
            <a:xfrm>
              <a:off x="0" y="73768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2"/>
              </p:custDataLst>
            </p:nvPr>
          </p:nvSpPr>
          <p:spPr>
            <a:xfrm>
              <a:off x="254000" y="73768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3"/>
              </p:custDataLst>
            </p:nvPr>
          </p:nvSpPr>
          <p:spPr>
            <a:xfrm>
              <a:off x="1525905" y="182988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526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0BF9353-1C11-47CA-B42B-1515C5D8E3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29690" y="723900"/>
                <a:ext cx="9532620" cy="293370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3600" b="1" dirty="0">
                    <a:solidFill>
                      <a:schemeClr val="bg1"/>
                    </a:solidFill>
                  </a:rPr>
                  <a:t>答案</a:t>
                </a:r>
                <a:r>
                  <a:rPr lang="en-US" altLang="zh-CN" sz="3600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: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密度函数为单位正态分布的密度函数，即</a:t>
                </a:r>
                <a:endParaRPr lang="en-US" altLang="zh-CN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endParaRPr lang="en-US" altLang="zh-CN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3600" i="1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i="1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600" i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i="1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i="0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3600" i="1" dirty="0" smtClean="0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3600" i="0" dirty="0" smtClean="0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3600" i="1" dirty="0" smtClean="0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3600" i="1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i="0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altLang="zh-CN" sz="3600" i="0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3600" i="1" dirty="0" smtClean="0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3600" i="1" dirty="0" smtClean="0">
                                      <a:ln w="0"/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600" i="1" dirty="0" smtClean="0">
                                      <a:ln w="0"/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3600" i="0" dirty="0" smtClean="0">
                                      <a:ln w="0"/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3600" i="0" dirty="0" smtClean="0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zh-CN" altLang="en-US" sz="3600" i="1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3600" i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600" i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CN" sz="3600" i="1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i="0" dirty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−∞,∞</m:t>
                          </m:r>
                        </m:e>
                      </m:d>
                    </m:oMath>
                  </m:oMathPara>
                </a14:m>
                <a:endParaRPr lang="en-US" altLang="zh-CN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endParaRPr lang="en-US" altLang="zh-CN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endParaRPr lang="zh-CN" altLang="en-US" sz="3600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0BF9353-1C11-47CA-B42B-1515C5D8E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29690" y="723900"/>
                <a:ext cx="9532620" cy="2933701"/>
              </a:xfrm>
              <a:blipFill>
                <a:blip r:embed="rId2"/>
                <a:stretch>
                  <a:fillRect l="-1918" t="-5405" r="-1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2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89000" y="1549400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6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、设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 </m:t>
                    </m:r>
                    <m:r>
                      <a:rPr lang="zh-CN" alt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为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简单抽样，且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1</m:t>
                        </m:r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 </m:t>
                        </m:r>
                      </m:sub>
                    </m:sSub>
                    <m:r>
                      <a:rPr lang="zh-CN" altLang="en-US" sz="26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N</m:t>
                    </m:r>
                    <m:d>
                      <m:dPr>
                        <m:ctrlP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μ</m:t>
                        </m:r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zh-CN" altLang="en-US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,</m:t>
                    </m:r>
                    <m:r>
                      <a:rPr lang="zh-CN" altLang="en-US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则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T</m:t>
                    </m:r>
                    <m: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𝑘</m:t>
                            </m:r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+1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26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6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60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sym typeface="Microsoft Yahei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6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sym typeface="Microsoft Yahei" panose="020B0503020204020204" pitchFamily="34" charset="-12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26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sym typeface="Microsoft Yahei" panose="020B0503020204020204" pitchFamily="34" charset="-122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CN" sz="26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6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sym typeface="Microsoft Yahei" panose="020B0503020204020204" pitchFamily="34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6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sym typeface="Microsoft Yahei" panose="020B0503020204020204" pitchFamily="34" charset="-122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26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zh-CN" altLang="en-US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的密度函数为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，其中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𝑋</m:t>
                        </m:r>
                      </m:e>
                    </m:acc>
                    <m:r>
                      <a:rPr lang="en-US" altLang="zh-CN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+⋯+</m:t>
                        </m:r>
                        <m:sSub>
                          <m:sSubPr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𝑛</m:t>
                        </m:r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+1</m:t>
                        </m:r>
                      </m:den>
                    </m:f>
                    <m:r>
                      <a:rPr lang="zh-CN" altLang="en-US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。</m:t>
                    </m:r>
                  </m:oMath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889000" y="1549400"/>
                <a:ext cx="9753600" cy="2143125"/>
              </a:xfrm>
              <a:prstGeom prst="rect">
                <a:avLst/>
              </a:prstGeom>
              <a:blipFill>
                <a:blip r:embed="rId19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 hidden="1"/>
          <p:cNvSpPr txBox="1"/>
          <p:nvPr>
            <p:custDataLst>
              <p:tags r:id="rId5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18" name="文本框 17" hidden="1"/>
          <p:cNvSpPr txBox="1"/>
          <p:nvPr>
            <p:custDataLst>
              <p:tags r:id="rId6"/>
            </p:custDataLst>
          </p:nvPr>
        </p:nvSpPr>
        <p:spPr>
          <a:xfrm>
            <a:off x="12827000" y="1270000"/>
            <a:ext cx="3332480" cy="190500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此处添加答案解析</a:t>
            </a:r>
          </a:p>
        </p:txBody>
      </p:sp>
      <p:grpSp>
        <p:nvGrpSpPr>
          <p:cNvPr id="16" name="组合 15" hidden="1"/>
          <p:cNvGrpSpPr/>
          <p:nvPr>
            <p:custDataLst>
              <p:tags r:id="rId7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13" name="RemarkBack" hidden="1"/>
            <p:cNvSpPr/>
            <p:nvPr>
              <p:custDataLst>
                <p:tags r:id="rId14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Block" hidden="1"/>
            <p:cNvSpPr/>
            <p:nvPr>
              <p:custDataLst>
                <p:tags r:id="rId15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markTitleText" hidden="1"/>
            <p:cNvSpPr txBox="1"/>
            <p:nvPr>
              <p:custDataLst>
                <p:tags r:id="rId16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0" y="0"/>
            <a:ext cx="12192000" cy="635000"/>
            <a:chOff x="0" y="73768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10"/>
              </p:custDataLst>
            </p:nvPr>
          </p:nvSpPr>
          <p:spPr>
            <a:xfrm>
              <a:off x="0" y="73768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11"/>
              </p:custDataLst>
            </p:nvPr>
          </p:nvSpPr>
          <p:spPr>
            <a:xfrm>
              <a:off x="0" y="73768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2"/>
              </p:custDataLst>
            </p:nvPr>
          </p:nvSpPr>
          <p:spPr>
            <a:xfrm>
              <a:off x="254000" y="73768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3"/>
              </p:custDataLst>
            </p:nvPr>
          </p:nvSpPr>
          <p:spPr>
            <a:xfrm>
              <a:off x="1525905" y="182988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54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581794" y="2967335"/>
                <a:ext cx="9028433" cy="192501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答案：服从自由度为</a:t>
                </a:r>
                <a:r>
                  <a:rPr lang="en-US" altLang="zh-CN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</a:t>
                </a:r>
                <a:r>
                  <a:rPr lang="zh-CN" alt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的卡方分布，即密度函数为</a:t>
                </a:r>
                <a:endParaRPr lang="en-US" altLang="zh-CN" sz="32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32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sz="32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sym typeface="Microsoft Yahei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sym typeface="Microsoft Yahei" panose="020B0503020204020204" pitchFamily="34" charset="-12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sym typeface="Microsoft Yahei" panose="020B0503020204020204" pitchFamily="34" charset="-12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Γ</m:t>
                          </m:r>
                          <m:d>
                            <m:dPr>
                              <m:ctrlPr>
                                <a:rPr lang="el-GR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altLang="zh-CN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Microsoft Yahei" panose="020B0503020204020204" pitchFamily="34" charset="-122"/>
                        </a:rPr>
                        <m:t>,  </m:t>
                      </m:r>
                      <m:r>
                        <a:rPr lang="en-US" altLang="zh-CN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Microsoft Yahei" panose="020B0503020204020204" pitchFamily="34" charset="-122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Microsoft Yahei" panose="020B0503020204020204" pitchFamily="34" charset="-122"/>
                        </a:rPr>
                        <m:t>&gt;0</m:t>
                      </m:r>
                    </m:oMath>
                  </m:oMathPara>
                </a14:m>
                <a:endParaRPr lang="zh-CN" altLang="en-US" sz="32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94" y="2967335"/>
                <a:ext cx="9028433" cy="1925014"/>
              </a:xfrm>
              <a:prstGeom prst="rect">
                <a:avLst/>
              </a:prstGeom>
              <a:blipFill>
                <a:blip r:embed="rId2"/>
                <a:stretch>
                  <a:fillRect l="-1619" t="-4430" r="-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54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12065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7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、写出总体均值的无偏估计量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、方差的无偏估计量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（注意条件、结论）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92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2" y="-15766"/>
            <a:ext cx="9254359" cy="69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3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D9B6163-6A78-4706-AF70-9D46493C2F86}"/>
              </a:ext>
            </a:extLst>
          </p:cNvPr>
          <p:cNvSpPr/>
          <p:nvPr/>
        </p:nvSpPr>
        <p:spPr>
          <a:xfrm>
            <a:off x="186744" y="960120"/>
            <a:ext cx="1190651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海外线上</a:t>
            </a:r>
            <a:r>
              <a:rPr lang="zh-CN" altLang="en-US" sz="36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考试事项：必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须填写报名表（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</a:t>
            </a:r>
            <a:r>
              <a:rPr lang="en-US" altLang="zh-CN" sz="36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日之前递交）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                     </a:t>
            </a:r>
            <a:r>
              <a:rPr lang="en-US" altLang="zh-CN" sz="40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  <a:hlinkClick r:id="rId2"/>
              </a:rPr>
              <a:t>http://wenjuan.tsinghua.edu.cn/s/zUfaUf/</a:t>
            </a:r>
            <a:endParaRPr lang="en-US" altLang="zh-CN" sz="40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endParaRPr lang="en-US" altLang="zh-CN" sz="40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endParaRPr lang="en-US" altLang="zh-CN" sz="40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3" descr="QR 代码&#10;&#10;描述已自动生成">
            <a:extLst>
              <a:ext uri="{FF2B5EF4-FFF2-40B4-BE49-F238E27FC236}">
                <a16:creationId xmlns:a16="http://schemas.microsoft.com/office/drawing/2014/main" id="{559A84F9-2993-46C6-9ED9-EF3E96E98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87" y="2887980"/>
            <a:ext cx="4516273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D9B6163-6A78-4706-AF70-9D46493C2F86}"/>
              </a:ext>
            </a:extLst>
          </p:cNvPr>
          <p:cNvSpPr/>
          <p:nvPr/>
        </p:nvSpPr>
        <p:spPr>
          <a:xfrm>
            <a:off x="563880" y="960120"/>
            <a:ext cx="112928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英文试卷需求表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</a:t>
            </a:r>
            <a:r>
              <a:rPr lang="en-US" altLang="zh-CN" sz="36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日之前递交）</a:t>
            </a:r>
            <a:r>
              <a:rPr lang="en-US" altLang="zh-CN" sz="40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               </a:t>
            </a:r>
            <a:r>
              <a:rPr lang="en-US" altLang="zh-CN" sz="40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  <a:hlinkClick r:id="rId2"/>
              </a:rPr>
              <a:t>http://wenjuan.tsinghua.edu.cn/s/IR7fYr/</a:t>
            </a:r>
            <a:endParaRPr lang="en-US" altLang="zh-CN" sz="40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endParaRPr lang="en-US" altLang="zh-CN" sz="40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endParaRPr lang="en-US" altLang="zh-CN" sz="40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5" name="图片 4" descr="QR 代码&#10;&#10;描述已自动生成">
            <a:extLst>
              <a:ext uri="{FF2B5EF4-FFF2-40B4-BE49-F238E27FC236}">
                <a16:creationId xmlns:a16="http://schemas.microsoft.com/office/drawing/2014/main" id="{51DE411C-7F5C-41B2-B545-50E2315E1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506979"/>
            <a:ext cx="3891915" cy="38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、小明在银行有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  <m:r>
                                  <a:rPr lang="en-US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  <m:r>
                              <a:rPr lang="zh-CN" altLang="en-US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𝜋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l-GR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zh-CN" alt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万元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存款，其中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𝑛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=1</m:t>
                    </m:r>
                    <m:r>
                      <a:rPr lang="zh-CN" alt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，则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他的存款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blipFill>
                <a:blip r:embed="rId2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100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元和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1000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元之间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438400" y="34718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1001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元和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2000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元之间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438400" y="41576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2001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元和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3000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元之间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438400" y="48434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3001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元和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4000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元之间</a:t>
            </a: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2438400" y="55292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以上答案都不是</a:t>
            </a:r>
          </a:p>
        </p:txBody>
      </p:sp>
      <p:sp>
        <p:nvSpPr>
          <p:cNvPr id="19" name="椭圆 18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047457" y="6215063"/>
                <a:ext cx="6722610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sz="3600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问：该系数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6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3600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与什么分布有关？</a:t>
                </a:r>
                <a:endParaRPr lang="zh-CN" altLang="en-US" sz="3600" b="0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57" y="6215063"/>
                <a:ext cx="6722610" cy="646331"/>
              </a:xfrm>
              <a:prstGeom prst="rect">
                <a:avLst/>
              </a:prstGeom>
              <a:blipFill>
                <a:blip r:embed="rId23"/>
                <a:stretch>
                  <a:fillRect l="-2629" t="-16038" r="-2539" b="-40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3" name="TitleBackground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16" name="TipText"/>
            <p:cNvSpPr txBox="1"/>
            <p:nvPr>
              <p:custDataLst>
                <p:tags r:id="rId19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10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3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98593" y="2226356"/>
            <a:ext cx="5152373" cy="830997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注意：也可不查表，用</a:t>
            </a:r>
            <a:r>
              <a:rPr lang="en-US" altLang="zh-CN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Excel</a:t>
            </a:r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内置函数</a:t>
            </a:r>
            <a:endParaRPr lang="en-US" altLang="zh-CN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linkClick r:id="rId3" action="ppaction://hlinkfile"/>
            </a:endParaRPr>
          </a:p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见</a:t>
            </a:r>
            <a:r>
              <a: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表（</a:t>
            </a:r>
            <a:r>
              <a:rPr lang="en-US" altLang="zh-CN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14</a:t>
            </a:r>
            <a:r>
              <a: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周）</a:t>
            </a:r>
            <a:r>
              <a:rPr lang="en-US" altLang="zh-CN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.</a:t>
            </a:r>
            <a:r>
              <a:rPr lang="en-US" altLang="zh-CN" sz="2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xslx</a:t>
            </a:r>
            <a:endParaRPr lang="zh-CN" altLang="en-US" sz="2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8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60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9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89954" y="6151970"/>
            <a:ext cx="3239990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见</a:t>
            </a:r>
            <a:r>
              <a:rPr lang="en-US" altLang="zh-CN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Excel</a:t>
            </a:r>
            <a:r>
              <a: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表（</a:t>
            </a:r>
            <a:r>
              <a:rPr lang="en-US" altLang="zh-CN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14</a:t>
            </a:r>
            <a:r>
              <a: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周）</a:t>
            </a:r>
            <a:r>
              <a:rPr lang="en-US" altLang="zh-CN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.</a:t>
            </a:r>
            <a:r>
              <a:rPr lang="en-US" altLang="zh-CN" sz="2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xslx</a:t>
            </a:r>
            <a:endParaRPr lang="zh-CN" altLang="en-US" sz="2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70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68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10124" y="1217362"/>
                <a:ext cx="10176036" cy="35777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zh-CN" altLang="en-US" sz="36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答案：存款</a:t>
                </a:r>
                <a:r>
                  <a:rPr lang="en-US" altLang="zh-CN" sz="3600" b="1" dirty="0">
                    <a:solidFill>
                      <a:srgbClr val="FF0000"/>
                    </a:solidFill>
                    <a:latin typeface="等线" panose="02010600030101010101" pitchFamily="2" charset="-122"/>
                  </a:rPr>
                  <a:t>0.3183</a:t>
                </a:r>
                <a:r>
                  <a:rPr lang="zh-CN" altLang="en-US" sz="3600" b="1" dirty="0">
                    <a:solidFill>
                      <a:srgbClr val="FF0000"/>
                    </a:solidFill>
                    <a:latin typeface="等线" panose="02010600030101010101" pitchFamily="2" charset="-122"/>
                  </a:rPr>
                  <a:t>万元</a:t>
                </a:r>
                <a:r>
                  <a:rPr lang="en-US" altLang="zh-CN" sz="3600" b="1" dirty="0">
                    <a:solidFill>
                      <a:srgbClr val="FF0000"/>
                    </a:solidFill>
                    <a:latin typeface="等线" panose="02010600030101010101" pitchFamily="2" charset="-122"/>
                  </a:rPr>
                  <a:t>=3183</a:t>
                </a:r>
                <a:r>
                  <a:rPr lang="zh-CN" altLang="en-US" sz="3600" b="1" dirty="0">
                    <a:solidFill>
                      <a:srgbClr val="FF0000"/>
                    </a:solidFill>
                    <a:latin typeface="等线" panose="02010600030101010101" pitchFamily="2" charset="-122"/>
                  </a:rPr>
                  <a:t>元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，该系数</a:t>
                </a:r>
                <a:r>
                  <a:rPr lang="en-US" altLang="zh-CN" sz="3600" dirty="0">
                    <a:solidFill>
                      <a:srgbClr val="000000"/>
                    </a:solidFill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  <m:r>
                              <a:rPr lang="zh-CN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𝜋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l-GR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</a:t>
                </a:r>
                <a:r>
                  <a:rPr lang="en-US" altLang="zh-CN" sz="3600" dirty="0">
                    <a:solidFill>
                      <a:srgbClr val="000000"/>
                    </a:solidFill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</m:e>
                        </m:rad>
                        <m:r>
                          <a:rPr lang="en-US" altLang="zh-CN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𝐵</m:t>
                        </m:r>
                        <m:d>
                          <m:dPr>
                            <m:ctrlPr>
                              <a:rPr lang="el-GR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,    </m:t>
                            </m:r>
                            <m:f>
                              <m:fPr>
                                <m:ctrlPr>
                                  <a:rPr lang="el-GR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是自由度为</a:t>
                </a:r>
                <a:r>
                  <a:rPr lang="en-US" altLang="zh-CN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的</a:t>
                </a:r>
                <a:r>
                  <a:rPr lang="en-US" altLang="zh-CN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t-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分布之密度函数</a:t>
                </a:r>
                <a:r>
                  <a:rPr lang="en-US" altLang="zh-CN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的系数</a:t>
                </a:r>
                <a:endParaRPr lang="en-US" altLang="zh-CN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:endParaRPr lang="en-US" altLang="zh-CN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hlinkClick r:id="rId2" action="ppaction://hlinkfile"/>
                  </a:rPr>
                  <a:t>插入表（</a:t>
                </a:r>
                <a:r>
                  <a:rPr lang="en-US" altLang="zh-CN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hlinkClick r:id="rId2" action="ppaction://hlinkfile"/>
                  </a:rPr>
                  <a:t>14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hlinkClick r:id="rId2" action="ppaction://hlinkfile"/>
                  </a:rPr>
                  <a:t>周）</a:t>
                </a:r>
                <a:r>
                  <a:rPr lang="en-US" altLang="zh-CN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hlinkClick r:id="rId2" action="ppaction://hlinkfile"/>
                  </a:rPr>
                  <a:t>.</a:t>
                </a:r>
                <a:r>
                  <a:rPr lang="en-US" altLang="zh-CN" sz="3600" dirty="0" err="1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hlinkClick r:id="rId2" action="ppaction://hlinkfile"/>
                  </a:rPr>
                  <a:t>xslx</a:t>
                </a:r>
                <a:endParaRPr lang="zh-CN" altLang="en-US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24" y="1217362"/>
                <a:ext cx="10176036" cy="3577711"/>
              </a:xfrm>
              <a:prstGeom prst="rect">
                <a:avLst/>
              </a:prstGeom>
              <a:blipFill>
                <a:blip r:embed="rId3"/>
                <a:stretch>
                  <a:fillRect l="-2097" t="-2726" r="-1917" b="-6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174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27747" y="2683556"/>
            <a:ext cx="3239990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见</a:t>
            </a:r>
            <a:r>
              <a:rPr lang="en-US" altLang="zh-CN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Excel</a:t>
            </a:r>
            <a:r>
              <a: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表（</a:t>
            </a:r>
            <a:r>
              <a:rPr lang="en-US" altLang="zh-CN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14</a:t>
            </a:r>
            <a:r>
              <a:rPr lang="zh-CN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周）</a:t>
            </a:r>
            <a:r>
              <a:rPr lang="en-US" altLang="zh-CN" sz="2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.</a:t>
            </a:r>
            <a:r>
              <a:rPr lang="en-US" altLang="zh-CN" sz="2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xslx</a:t>
            </a:r>
            <a:endParaRPr lang="zh-CN" altLang="en-US" sz="2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32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3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78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6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4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46922" y="6178604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表（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14</a:t>
            </a:r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周）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.</a:t>
            </a:r>
            <a:r>
              <a:rPr lang="en-US" altLang="zh-CN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xslx</a:t>
            </a:r>
            <a:endParaRPr lang="en-US" altLang="zh-CN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799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1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1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3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92200" y="754380"/>
                <a:ext cx="10185400" cy="4069430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2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、设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 </m:t>
                    </m:r>
                    <m:r>
                      <a:rPr lang="zh-CN" alt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为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简单抽样，且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1</m:t>
                        </m:r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 </m:t>
                        </m:r>
                      </m:sub>
                    </m:sSub>
                    <m:r>
                      <a:rPr lang="zh-CN" altLang="en-US" sz="26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N</m:t>
                    </m:r>
                    <m:d>
                      <m:dPr>
                        <m:ctrlP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μ</m:t>
                        </m:r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zh-CN" altLang="en-US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,</m:t>
                    </m:r>
                    <m:r>
                      <a:rPr lang="zh-CN" altLang="en-US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则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T</m:t>
                    </m:r>
                    <m: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</m:acc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−</m:t>
                        </m:r>
                        <m:r>
                          <a:rPr lang="zh-CN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𝜇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𝑆</m:t>
                            </m:r>
                          </m:e>
                        </m:acc>
                        <m:r>
                          <a:rPr lang="en-US" altLang="zh-CN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的密度函数为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092200" y="754380"/>
                <a:ext cx="10185400" cy="4069430"/>
              </a:xfrm>
              <a:prstGeom prst="rect">
                <a:avLst/>
              </a:prstGeom>
              <a:blipFill>
                <a:blip r:embed="rId13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524000" y="23876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715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52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7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4_页面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74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8E02CA-12B9-4286-B596-9FE23C87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41300"/>
            <a:ext cx="8669867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904084-9BEE-4B9E-B180-09FBC9D72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9" y="63500"/>
            <a:ext cx="9186333" cy="6889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178B326-53B4-4EAB-A823-EEFBF20CEBA8}"/>
                  </a:ext>
                </a:extLst>
              </p14:cNvPr>
              <p14:cNvContentPartPr/>
              <p14:nvPr/>
            </p14:nvContentPartPr>
            <p14:xfrm>
              <a:off x="6933544" y="3470405"/>
              <a:ext cx="155520" cy="1641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178B326-53B4-4EAB-A823-EEFBF20CEB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4904" y="3461405"/>
                <a:ext cx="17316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871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3E8FC9-1B75-445E-8E62-B9A7EC622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33350"/>
            <a:ext cx="8652933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3DC86D-DC4E-4E31-B102-D489F59E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57150"/>
            <a:ext cx="9254067" cy="69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21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889436-8F15-4D50-8460-2C5607803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165099"/>
            <a:ext cx="8754533" cy="65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D7D78D3-0458-4E69-B149-8D29DDFF5E3F}"/>
              </a:ext>
            </a:extLst>
          </p:cNvPr>
          <p:cNvSpPr/>
          <p:nvPr/>
        </p:nvSpPr>
        <p:spPr>
          <a:xfrm>
            <a:off x="419099" y="60960"/>
            <a:ext cx="11294236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7200" b="1" dirty="0"/>
              <a:t>                </a:t>
            </a:r>
            <a:r>
              <a:rPr lang="zh-CN" altLang="en-US" sz="3600" b="1" dirty="0">
                <a:solidFill>
                  <a:srgbClr val="FF0000"/>
                </a:solidFill>
              </a:rPr>
              <a:t>期终考试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时间：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2021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日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晚上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19:00~21:00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：五教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5104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周一班全体学生）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6A016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F0502020204030204"/>
                <a:ea typeface="等线" panose="02010600030101010101" pitchFamily="2" charset="-122"/>
              </a:rPr>
              <a:t>学号小于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2019013194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6A017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（周二班，</a:t>
            </a:r>
            <a:endParaRPr lang="en-US" altLang="zh-CN" sz="32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2019013194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学号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2020010912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lang="en-US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（周二班，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2020010912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学号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2020013150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6A209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F0502020204030204"/>
                <a:ea typeface="等线" panose="02010600030101010101" pitchFamily="2" charset="-122"/>
              </a:rPr>
              <a:t>其它学生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线上考试：腾讯会议，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ID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463-567-961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密码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2211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4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10123" y="1217362"/>
                <a:ext cx="10829779" cy="3682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zh-CN" altLang="en-US" sz="36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答案：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服从自由度为</a:t>
                </a:r>
                <a:r>
                  <a:rPr lang="en-US" altLang="zh-CN" sz="36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n-1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的</a:t>
                </a:r>
                <a:r>
                  <a:rPr lang="en-US" altLang="zh-CN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t-</a:t>
                </a:r>
                <a:r>
                  <a:rPr lang="zh-CN" altLang="en-US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分布，</a:t>
                </a:r>
                <a:r>
                  <a:rPr lang="zh-CN" altLang="en-US" sz="36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密度函数为</a:t>
                </a:r>
                <a:endParaRPr lang="en-US" altLang="zh-CN" sz="36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:endParaRPr lang="en-US" altLang="zh-CN" sz="36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zh-CN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𝜋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l-GR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altLang="zh-CN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sSup>
                      <m:sSupPr>
                        <m:ctrlP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3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3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3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3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∈(−∞,∞)</m:t>
                    </m:r>
                  </m:oMath>
                </a14:m>
                <a:endParaRPr lang="zh-CN" altLang="en-US" sz="36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zh-CN" sz="3600" b="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zh-CN" altLang="en-US" sz="3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23" y="1217362"/>
                <a:ext cx="10829779" cy="3682996"/>
              </a:xfrm>
              <a:prstGeom prst="rect">
                <a:avLst/>
              </a:prstGeom>
              <a:blipFill>
                <a:blip r:embed="rId2"/>
                <a:stretch>
                  <a:fillRect l="-1971" t="-2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34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3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、自由度为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n=3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的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t-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分布的密度函数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𝑛</m:t>
                        </m:r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 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(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𝑥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在无穷远处的收敛速度和下列那个函数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h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(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𝑥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相同（两个函数的比值在无穷远处为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6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即</m:t>
                    </m:r>
                    <m:r>
                      <a:rPr lang="en-US" altLang="zh-CN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 </m:t>
                    </m:r>
                    <m:func>
                      <m:funcPr>
                        <m:ctrlPr>
                          <a:rPr lang="en-US" altLang="zh-C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h</m:t>
                            </m:r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=1</m:t>
                        </m:r>
                      </m:e>
                    </m:func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） 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blipFill>
                <a:blip r:embed="rId2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438400" y="2850355"/>
                <a:ext cx="2559269" cy="578645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−(</m:t>
                          </m:r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𝑛</m:t>
                          </m:r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438400" y="2850355"/>
                <a:ext cx="2559269" cy="57864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438401" y="3501230"/>
                <a:ext cx="3032234" cy="613571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h</m:t>
                      </m:r>
                      <m:d>
                        <m:dPr>
                          <m:ctrlPr>
                            <a:rPr lang="en-US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 </m:t>
                      </m:r>
                      <m:sSup>
                        <m:sSup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−(</m:t>
                          </m:r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𝑛</m:t>
                          </m:r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+1)/2</m:t>
                          </m:r>
                        </m:sup>
                      </m:sSup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438401" y="3501230"/>
                <a:ext cx="3032234" cy="6135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438400" y="4221955"/>
                <a:ext cx="2385848" cy="578645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2438400" y="4221955"/>
                <a:ext cx="2385848" cy="57864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438400" y="4843462"/>
                <a:ext cx="2385848" cy="642939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𝑛</m:t>
                          </m:r>
                          <m:r>
                            <a:rPr lang="en-US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/</m:t>
                          </m:r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2438400" y="4843462"/>
                <a:ext cx="2385848" cy="64293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2438400" y="55292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以上答案都不是</a:t>
            </a:r>
          </a:p>
        </p:txBody>
      </p:sp>
      <p:sp>
        <p:nvSpPr>
          <p:cNvPr id="19" name="椭圆 18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3" name="TitleBackground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16" name="TipText"/>
            <p:cNvSpPr txBox="1"/>
            <p:nvPr>
              <p:custDataLst>
                <p:tags r:id="rId19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0BF9353-1C11-47CA-B42B-1515C5D8E3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60" y="487681"/>
                <a:ext cx="11026140" cy="534162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</a:rPr>
                  <a:t>答案</a:t>
                </a:r>
                <a:r>
                  <a:rPr lang="en-US" altLang="zh-CN" sz="3200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:</a:t>
                </a:r>
                <a:r>
                  <a:rPr lang="zh-CN" altLang="en-US" sz="3200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 </a:t>
                </a:r>
                <a:r>
                  <a:rPr lang="en-US" altLang="zh-CN" sz="3200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(E) </a:t>
                </a:r>
                <a:r>
                  <a:rPr lang="zh-CN" altLang="en-US" sz="3200" b="1" dirty="0">
                    <a:solidFill>
                      <a:schemeClr val="bg1"/>
                    </a:solidFill>
                    <a:sym typeface="Microsoft Yahei" panose="020B0503020204020204" pitchFamily="34" charset="-122"/>
                  </a:rPr>
                  <a:t>以上答案都不是，因为当</a:t>
                </a:r>
                <a:r>
                  <a:rPr lang="en-US" altLang="zh-CN" sz="3200" b="1" dirty="0">
                    <a:solidFill>
                      <a:schemeClr val="bg1"/>
                    </a:solidFill>
                    <a:sym typeface="Microsoft Yahei" panose="020B0503020204020204" pitchFamily="34" charset="-122"/>
                  </a:rPr>
                  <a:t>n=3</a:t>
                </a:r>
                <a:r>
                  <a:rPr lang="zh-CN" altLang="en-US" sz="3200" b="1" dirty="0">
                    <a:solidFill>
                      <a:schemeClr val="bg1"/>
                    </a:solidFill>
                    <a:sym typeface="Microsoft Yahei" panose="020B0503020204020204" pitchFamily="34" charset="-122"/>
                  </a:rPr>
                  <a:t>时，密度函数为</a:t>
                </a:r>
                <a:endParaRPr lang="en-US" altLang="zh-CN" sz="3200" b="1" dirty="0">
                  <a:solidFill>
                    <a:schemeClr val="bg1"/>
                  </a:solidFill>
                  <a:sym typeface="Microsoft Yahei" panose="020B0503020204020204" pitchFamily="34" charset="-122"/>
                </a:endParaRPr>
              </a:p>
              <a:p>
                <a:endParaRPr lang="en-US" altLang="zh-CN" sz="3200" b="1" dirty="0">
                  <a:solidFill>
                    <a:schemeClr val="bg1"/>
                  </a:solidFill>
                  <a:sym typeface="Microsoft Yahei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32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icrosoft Yahei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𝛤</m:t>
                          </m:r>
                          <m:d>
                            <m:dPr>
                              <m:ctrlPr>
                                <a:rPr lang="en-US" altLang="zh-CN" sz="3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32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  <m:t>3+1</m:t>
                                  </m:r>
                                </m:num>
                                <m:den>
                                  <m:r>
                                    <a:rPr lang="en-US" altLang="zh-CN" sz="3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3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32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3</m:t>
                              </m:r>
                              <m:r>
                                <a:rPr lang="en-US" altLang="zh-CN" sz="3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𝛤</m:t>
                          </m:r>
                          <m:d>
                            <m:dPr>
                              <m:ctrlPr>
                                <a:rPr lang="en-US" altLang="zh-CN" sz="3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32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sz="3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sz="32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32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Microsoft Yahei" panose="020B0503020204020204" pitchFamily="34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32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Microsoft Yahei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3200" b="1" i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Microsoft Yahei" panose="020B0503020204020204" pitchFamily="34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3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icrosoft Yahei" panose="020B0503020204020204" pitchFamily="34" charset="-122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32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3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32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3+1</m:t>
                              </m:r>
                            </m:num>
                            <m:den>
                              <m:r>
                                <a:rPr lang="en-US" altLang="zh-CN" sz="32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zh-CN" altLang="en-US" sz="3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icrosoft Yahei" panose="020B0503020204020204" pitchFamily="34" charset="-122"/>
                        </a:rPr>
                        <m:t>，</m:t>
                      </m:r>
                      <m:r>
                        <a:rPr lang="en-US" altLang="zh-CN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icrosoft Yahei" panose="020B0503020204020204" pitchFamily="34" charset="-122"/>
                        </a:rPr>
                        <m:t>𝑥</m:t>
                      </m:r>
                      <m:r>
                        <a:rPr lang="en-US" altLang="zh-CN" sz="32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icrosoft Yahei" panose="020B0503020204020204" pitchFamily="34" charset="-122"/>
                        </a:rPr>
                        <m:t>∈</m:t>
                      </m:r>
                      <m:d>
                        <m:dPr>
                          <m:ctrlPr>
                            <a:rPr lang="en-US" altLang="zh-CN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32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−∞,∞</m:t>
                          </m:r>
                        </m:e>
                      </m:d>
                    </m:oMath>
                  </m:oMathPara>
                </a14:m>
                <a:endParaRPr lang="en-US" altLang="zh-CN" sz="3200" b="1" dirty="0">
                  <a:solidFill>
                    <a:schemeClr val="bg1"/>
                  </a:solidFill>
                  <a:sym typeface="Microsoft Yahei" panose="020B0503020204020204" pitchFamily="34" charset="-122"/>
                </a:endParaRPr>
              </a:p>
              <a:p>
                <a:endParaRPr lang="en-US" altLang="zh-CN" sz="3200" b="1" dirty="0">
                  <a:solidFill>
                    <a:schemeClr val="bg1"/>
                  </a:solidFill>
                  <a:sym typeface="Microsoft Yahei" panose="020B0503020204020204" pitchFamily="34" charset="-122"/>
                </a:endParaRPr>
              </a:p>
              <a:p>
                <a:r>
                  <a:rPr lang="zh-CN" altLang="en-US" sz="3200" b="1" dirty="0">
                    <a:solidFill>
                      <a:srgbClr val="000000"/>
                    </a:solidFill>
                    <a:ea typeface="Cambria Math" panose="02040503050406030204" pitchFamily="18" charset="0"/>
                    <a:sym typeface="Microsoft Yahei" panose="020B0503020204020204" pitchFamily="34" charset="-122"/>
                  </a:rPr>
                  <a:t>但系数</a:t>
                </a:r>
                <a14:m>
                  <m:oMath xmlns:m="http://schemas.openxmlformats.org/officeDocument/2006/math">
                    <m:r>
                      <a:rPr lang="zh-CN" alt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 </m:t>
                    </m:r>
                    <m:r>
                      <a:rPr lang="en-US" altLang="zh-CN" sz="32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 </m:t>
                    </m:r>
                    <m:f>
                      <m:fPr>
                        <m:ctrlP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a:rPr lang="el-GR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𝜞</m:t>
                        </m:r>
                        <m:d>
                          <m:dPr>
                            <m:ctrlPr>
                              <a:rPr lang="el-GR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𝟑</m:t>
                                </m:r>
                                <m: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+</m:t>
                                </m:r>
                                <m: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𝟑</m:t>
                            </m:r>
                            <m:r>
                              <a:rPr lang="zh-CN" alt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𝝅</m:t>
                            </m:r>
                          </m:e>
                        </m:rad>
                        <m:r>
                          <a:rPr lang="el-GR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icrosoft Yahei" panose="020B0503020204020204" pitchFamily="34" charset="-122"/>
                          </a:rPr>
                          <m:t>𝜞</m:t>
                        </m:r>
                        <m:d>
                          <m:dPr>
                            <m:ctrlPr>
                              <a:rPr lang="el-GR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icrosoft Yahei" panose="020B0503020204020204" pitchFamily="34" charset="-122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altLang="zh-C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icrosoft Yahei" panose="020B0503020204020204" pitchFamily="34" charset="-122"/>
                      </a:rPr>
                      <m:t> 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3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altLang="zh-C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C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altLang="zh-CN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𝟑𝟎𝟖𝟎</m:t>
                    </m:r>
                    <m:r>
                      <a:rPr lang="zh-CN" altLang="en-US" sz="3200" b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𝟏</m:t>
                    </m:r>
                  </m:oMath>
                </a14:m>
                <a:endParaRPr lang="zh-CN" altLang="en-US" sz="3200" b="1" dirty="0">
                  <a:solidFill>
                    <a:srgbClr val="C00000"/>
                  </a:solidFill>
                  <a:sym typeface="Microsoft Yahei" panose="020B0503020204020204" pitchFamily="34" charset="-122"/>
                </a:endParaRPr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0BF9353-1C11-47CA-B42B-1515C5D8E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60" y="487681"/>
                <a:ext cx="11026140" cy="5341620"/>
              </a:xfrm>
              <a:blipFill>
                <a:blip r:embed="rId2"/>
                <a:stretch>
                  <a:fillRect l="-1382" t="-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83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06500" y="1419334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4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、设</a:t>
                </a:r>
                <a14:m>
                  <m:oMath xmlns:m="http://schemas.openxmlformats.org/officeDocument/2006/math"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𝑋</m:t>
                    </m:r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∼</m:t>
                    </m:r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𝑁</m:t>
                    </m:r>
                    <m:d>
                      <m:d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0,1</m:t>
                        </m:r>
                      </m:e>
                    </m:d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,</m:t>
                    </m:r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𝑌</m:t>
                    </m:r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∼</m:t>
                    </m:r>
                    <m:sSubSup>
                      <m:sSubSup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zh-CN" altLang="en-US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𝑛</m:t>
                        </m:r>
                      </m:sub>
                      <m:sup>
                        <m:r>
                          <a:rPr lang="en-US" altLang="zh-CN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2</m:t>
                        </m:r>
                      </m:sup>
                    </m:sSubSup>
                    <m:r>
                      <a:rPr lang="zh-CN" altLang="en-US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（即自由度为</m:t>
                    </m:r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n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的卡方分布），且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𝑋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,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𝑌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独立，则随机变量</a:t>
                </a:r>
                <a14:m>
                  <m:oMath xmlns:m="http://schemas.openxmlformats.org/officeDocument/2006/math"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𝑇</m:t>
                    </m:r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𝑋</m:t>
                        </m:r>
                      </m:num>
                      <m:den>
                        <m:sSup>
                          <m:sSupPr>
                            <m:ctrlP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  <m:t>𝑌</m:t>
                                    </m:r>
                                  </m:num>
                                  <m:den>
                                    <m:r>
                                      <a:rPr lang="en-US" altLang="zh-CN" sz="26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 </m:t>
                    </m:r>
                    <m:r>
                      <a:rPr lang="zh-CN" altLang="en-US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服从</m:t>
                    </m:r>
                  </m:oMath>
                </a14:m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分布？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206500" y="1419334"/>
                <a:ext cx="9753600" cy="2143125"/>
              </a:xfrm>
              <a:prstGeom prst="rect">
                <a:avLst/>
              </a:prstGeom>
              <a:blipFill>
                <a:blip r:embed="rId13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矩形 10"/>
          <p:cNvSpPr/>
          <p:nvPr/>
        </p:nvSpPr>
        <p:spPr>
          <a:xfrm>
            <a:off x="881891" y="3900131"/>
            <a:ext cx="586002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课后思考题</a:t>
            </a: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：上述答案</a:t>
            </a:r>
            <a:r>
              <a:rPr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为什么？</a:t>
            </a:r>
          </a:p>
          <a:p>
            <a:pPr algn="ctr"/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-154809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7"/>
              </p:custDataLst>
            </p:nvPr>
          </p:nvSpPr>
          <p:spPr>
            <a:xfrm>
              <a:off x="0" y="-154809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8"/>
              </p:custDataLst>
            </p:nvPr>
          </p:nvSpPr>
          <p:spPr>
            <a:xfrm>
              <a:off x="0" y="-154809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9"/>
              </p:custDataLst>
            </p:nvPr>
          </p:nvSpPr>
          <p:spPr>
            <a:xfrm>
              <a:off x="254000" y="-154809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0"/>
              </p:custDataLst>
            </p:nvPr>
          </p:nvSpPr>
          <p:spPr>
            <a:xfrm>
              <a:off x="1525905" y="-45589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73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F9353-1C11-47CA-B42B-1515C5D8E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690" y="1571943"/>
            <a:ext cx="9532620" cy="99599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答案</a:t>
            </a:r>
            <a:r>
              <a:rPr lang="en-US" altLang="zh-CN" sz="3600" b="1" dirty="0">
                <a:solidFill>
                  <a:schemeClr val="bg1"/>
                </a:solidFill>
                <a:sym typeface="Wingdings" panose="05000000000000000000" pitchFamily="2" charset="2"/>
              </a:rPr>
              <a:t>:</a:t>
            </a:r>
            <a:r>
              <a:rPr lang="zh-CN" alt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自由度为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zh-CN" alt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</a:t>
            </a:r>
            <a:r>
              <a:rPr lang="en-US" altLang="zh-C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t-</a:t>
            </a:r>
            <a:r>
              <a:rPr lang="zh-CN" alt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分布（见第</a:t>
            </a:r>
            <a:r>
              <a:rPr lang="en-US" altLang="zh-C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zh-CN" alt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周课件）。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93143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caseSensitive&quot;:false,&quot;fuzzyMatch&quot;:false,&quot;Score&quot;:1.0,&quot;answers&quot;:[&quot;&quot;]}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caseSensitive&quot;:false,&quot;fuzzyMatch&quot;:false,&quot;Score&quot;:1.0,&quot;answers&quot;:[&quot;自由度为n的卡方分布&quot;]}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HASREMARK" val="False"/>
  <p:tag name="PROBLEMSCORE" val="1.0"/>
  <p:tag name="PROBLEMBLANK" val="[{&quot;num&quot;:1,&quot;caseSensitive&quot;:false,&quot;fuzzyMatch&quot;:false,&quot;Score&quot;:1.0,&quot;answers&quot;:[&quot;单位正态分布&quot;]}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HASREMARK" val="False"/>
  <p:tag name="PROBLEMSCORE" val="1.0"/>
  <p:tag name="PROBLEMBLANK" val="[{&quot;num&quot;:1,&quot;caseSensitive&quot;:false,&quot;fuzzyMatch&quot;:false,&quot;Score&quot;:1.0,&quot;answers&quot;:[&quot;单位正态分布&quot;]}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2.0"/>
  <p:tag name="PROBLEMBLANK" val="[{&quot;num&quot;:1,&quot;caseSensitive&quot;:false,&quot;fuzzyMatch&quot;:false,&quot;Score&quot;:1.0,&quot;answers&quot;:[&quot;X bar&quot;]},{&quot;num&quot;:2,&quot;caseSensitive&quot;:false,&quot;fuzzyMatch&quot;:false,&quot;Score&quot;:1.0,&quot;answers&quot;:[&quot;S帽方&quot;]}]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824</Words>
  <Application>Microsoft Office PowerPoint</Application>
  <PresentationFormat>宽屏</PresentationFormat>
  <Paragraphs>95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等线</vt:lpstr>
      <vt:lpstr>等线 Light</vt:lpstr>
      <vt:lpstr>楷体</vt:lpstr>
      <vt:lpstr>Microsoft Yahei</vt:lpstr>
      <vt:lpstr>Microsoft Yahei</vt:lpstr>
      <vt:lpstr>Arial</vt:lpstr>
      <vt:lpstr>Cambria Math</vt:lpstr>
      <vt:lpstr>Office 主题​​</vt:lpstr>
      <vt:lpstr> 第13周作业(3S书) ：P. 208-211. 第6.30，6.33，6.35，6.39，6.41，6.46，6.57题.  预习内容:3S书第11章"Bayesian Methods' (P.372-379)。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 Jiaxin</dc:creator>
  <cp:lastModifiedBy>Hu Jiaxin</cp:lastModifiedBy>
  <cp:revision>137</cp:revision>
  <dcterms:created xsi:type="dcterms:W3CDTF">2018-12-15T22:37:54Z</dcterms:created>
  <dcterms:modified xsi:type="dcterms:W3CDTF">2021-12-05T02:38:55Z</dcterms:modified>
</cp:coreProperties>
</file>