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88" r:id="rId3"/>
    <p:sldId id="289" r:id="rId4"/>
    <p:sldId id="290" r:id="rId5"/>
    <p:sldId id="291" r:id="rId6"/>
    <p:sldId id="292" r:id="rId7"/>
    <p:sldId id="259" r:id="rId8"/>
    <p:sldId id="303" r:id="rId9"/>
    <p:sldId id="304" r:id="rId10"/>
    <p:sldId id="305" r:id="rId11"/>
    <p:sldId id="293" r:id="rId12"/>
    <p:sldId id="260" r:id="rId13"/>
    <p:sldId id="261" r:id="rId14"/>
    <p:sldId id="300" r:id="rId15"/>
    <p:sldId id="294" r:id="rId16"/>
    <p:sldId id="262" r:id="rId17"/>
    <p:sldId id="306" r:id="rId18"/>
    <p:sldId id="307" r:id="rId19"/>
    <p:sldId id="308" r:id="rId20"/>
    <p:sldId id="299" r:id="rId21"/>
    <p:sldId id="302" r:id="rId22"/>
    <p:sldId id="263" r:id="rId23"/>
    <p:sldId id="298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97" r:id="rId48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 Jiaxin" initials="HJ" lastIdx="1" clrIdx="0">
    <p:extLst>
      <p:ext uri="{19B8F6BF-5375-455C-9EA6-DF929625EA0E}">
        <p15:presenceInfo xmlns:p15="http://schemas.microsoft.com/office/powerpoint/2012/main" userId="efc301caeaa058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5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42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65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28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6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8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78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86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9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42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46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8BDDC-654B-4B26-9071-689D2B57EABD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158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3.tmp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image" Target="../media/image3.tmp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tags" Target="../tags/tag11.xml"/><Relationship Id="rId1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audio" Target="../media/media1.m4a"/><Relationship Id="rId12" Type="http://schemas.openxmlformats.org/officeDocument/2006/relationships/tags" Target="../tags/tag10.xml"/><Relationship Id="rId17" Type="http://schemas.openxmlformats.org/officeDocument/2006/relationships/hyperlink" Target="&#25215;&#24503;&#20892;&#27665;&#22823;&#21460;&#20110;&#26032;&#20255;&#20877;&#21035;&#24247;&#26725;.MOV" TargetMode="External"/><Relationship Id="rId2" Type="http://schemas.openxmlformats.org/officeDocument/2006/relationships/tags" Target="../tags/tag2.xml"/><Relationship Id="rId16" Type="http://schemas.openxmlformats.org/officeDocument/2006/relationships/image" Target="../media/image1.jpeg"/><Relationship Id="rId1" Type="http://schemas.openxmlformats.org/officeDocument/2006/relationships/tags" Target="../tags/tag1.xml"/><Relationship Id="rId6" Type="http://schemas.microsoft.com/office/2007/relationships/media" Target="../media/media1.m4a"/><Relationship Id="rId11" Type="http://schemas.openxmlformats.org/officeDocument/2006/relationships/tags" Target="../tags/tag9.xml"/><Relationship Id="rId5" Type="http://schemas.openxmlformats.org/officeDocument/2006/relationships/tags" Target="../tags/tag5.xml"/><Relationship Id="rId15" Type="http://schemas.openxmlformats.org/officeDocument/2006/relationships/hyperlink" Target="http://tv.cctv.com/2021/03/27/VIDEyqlU9vXDyUcN7lIT2ZHR210327.shtml" TargetMode="External"/><Relationship Id="rId10" Type="http://schemas.openxmlformats.org/officeDocument/2006/relationships/tags" Target="../tags/tag8.xml"/><Relationship Id="rId19" Type="http://schemas.openxmlformats.org/officeDocument/2006/relationships/image" Target="../media/image3.tmp"/><Relationship Id="rId4" Type="http://schemas.openxmlformats.org/officeDocument/2006/relationships/tags" Target="../tags/tag4.xml"/><Relationship Id="rId9" Type="http://schemas.openxmlformats.org/officeDocument/2006/relationships/tags" Target="../tags/tag7.xml"/><Relationship Id="rId1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23.png"/><Relationship Id="rId3" Type="http://schemas.openxmlformats.org/officeDocument/2006/relationships/tags" Target="../tags/tag58.xml"/><Relationship Id="rId21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tags" Target="../tags/tag60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image" Target="../media/image9.png"/><Relationship Id="rId29" Type="http://schemas.openxmlformats.org/officeDocument/2006/relationships/image" Target="../media/image3.tmp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image" Target="../media/image120.png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tags" Target="../tags/tag59.xml"/><Relationship Id="rId28" Type="http://schemas.openxmlformats.org/officeDocument/2006/relationships/image" Target="../media/image14.png"/><Relationship Id="rId10" Type="http://schemas.openxmlformats.org/officeDocument/2006/relationships/tags" Target="../tags/tag65.xml"/><Relationship Id="rId19" Type="http://schemas.openxmlformats.org/officeDocument/2006/relationships/tags" Target="../tags/tag57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image" Target="../media/image110.png"/><Relationship Id="rId27" Type="http://schemas.openxmlformats.org/officeDocument/2006/relationships/tags" Target="../tags/tag6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23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tmp"/><Relationship Id="rId5" Type="http://schemas.openxmlformats.org/officeDocument/2006/relationships/tags" Target="../tags/tag77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76.xml"/><Relationship Id="rId9" Type="http://schemas.openxmlformats.org/officeDocument/2006/relationships/tags" Target="../tags/tag8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3.tmp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3.tmp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55EA3F-60CC-4578-B988-FEF79FE7E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20" y="1097280"/>
            <a:ext cx="10530840" cy="385572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周作业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(3S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书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b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P. 145-148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：第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4.100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4.110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4.113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4.119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题。    </a:t>
            </a:r>
            <a:b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P. 186-193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：第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5.49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5.50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5.58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5.74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5.76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题。</a:t>
            </a:r>
            <a:b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b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b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预习内容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 3S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书第五章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"Sampling theory"(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，以及第六章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"Estimation theory"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至第一节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"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无偏估计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"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b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082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A5E1F1-5416-4477-8F3E-B672B65F2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0462" y="-135426"/>
            <a:ext cx="9144000" cy="1511422"/>
          </a:xfrm>
        </p:spPr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</a:rPr>
              <a:t>Beta</a:t>
            </a:r>
            <a:r>
              <a:rPr lang="zh-CN" altLang="en-US" b="1" dirty="0">
                <a:solidFill>
                  <a:srgbClr val="0070C0"/>
                </a:solidFill>
              </a:rPr>
              <a:t>分布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BEB25B5-D259-4FEA-9EA8-0929DBA015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图表&#10;&#10;描述已自动生成">
            <a:extLst>
              <a:ext uri="{FF2B5EF4-FFF2-40B4-BE49-F238E27FC236}">
                <a16:creationId xmlns:a16="http://schemas.microsoft.com/office/drawing/2014/main" id="{3B2E97C3-0441-44D7-8EE1-886B25F71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3" y="1375996"/>
            <a:ext cx="5314950" cy="5314950"/>
          </a:xfrm>
          <a:prstGeom prst="rect">
            <a:avLst/>
          </a:prstGeom>
        </p:spPr>
      </p:pic>
      <p:pic>
        <p:nvPicPr>
          <p:cNvPr id="7" name="图片 6" descr="图表&#10;&#10;描述已自动生成">
            <a:extLst>
              <a:ext uri="{FF2B5EF4-FFF2-40B4-BE49-F238E27FC236}">
                <a16:creationId xmlns:a16="http://schemas.microsoft.com/office/drawing/2014/main" id="{0E4E009E-5D55-4247-83F2-318B8C589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99" y="1375995"/>
            <a:ext cx="5314951" cy="53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74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19200" y="1059180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写出卡方分布 </a:t>
            </a:r>
            <a:r>
              <a:rPr lang="en-US" altLang="zh-CN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1]</a:t>
            </a:r>
            <a:r>
              <a:rPr lang="en-US" altLang="zh-CN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zh-CN" altLang="en-US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、</a:t>
            </a:r>
            <a:r>
              <a:rPr lang="en-US" altLang="zh-CN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t</a:t>
            </a:r>
            <a:r>
              <a:rPr lang="zh-CN" altLang="en-US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分布</a:t>
            </a:r>
            <a:r>
              <a:rPr lang="zh-CN" altLang="en-US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2]</a:t>
            </a:r>
            <a:r>
              <a:rPr lang="en-US" altLang="zh-CN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zh-CN" altLang="en-US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的密度函数。若</a:t>
            </a:r>
            <a:r>
              <a:rPr lang="en-US" altLang="zh-CN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t</a:t>
            </a:r>
            <a:r>
              <a:rPr lang="zh-CN" altLang="en-US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分布的自由度趋于无穷，则该密度函数收敛为哪个函数</a:t>
            </a:r>
            <a:r>
              <a:rPr lang="zh-CN" altLang="en-US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3]</a:t>
            </a:r>
            <a:r>
              <a:rPr lang="en-US" altLang="zh-CN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zh-CN" altLang="en-US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endParaRPr lang="zh-CN" altLang="en-US" sz="32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5" name="圆角矩形 4"/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0" y="5727383"/>
            <a:ext cx="12192000" cy="487680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1219200" y="186014"/>
            <a:ext cx="9753600" cy="487680"/>
          </a:xfrm>
          <a:prstGeom prst="rect">
            <a:avLst/>
          </a:prstGeom>
          <a:solidFill>
            <a:srgbClr val="FBFAEF">
              <a:alpha val="90000"/>
            </a:srgbClr>
          </a:solidFill>
        </p:spPr>
        <p:txBody>
          <a:bodyPr vert="horz" wrap="none" rtlCol="0" anchor="ctr" anchorCtr="1">
            <a:noAutofit/>
          </a:bodyPr>
          <a:lstStyle/>
          <a:p>
            <a:r>
              <a:rPr lang="zh-CN" altLang="en-US" sz="1600" dirty="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此题未设答案</a:t>
            </a:r>
          </a:p>
        </p:txBody>
      </p:sp>
      <p:grpSp>
        <p:nvGrpSpPr>
          <p:cNvPr id="10" name="组合 9"/>
          <p:cNvGrpSpPr/>
          <p:nvPr>
            <p:custDataLst>
              <p:tags r:id="rId6"/>
            </p:custDataLst>
          </p:nvPr>
        </p:nvGrpSpPr>
        <p:grpSpPr>
          <a:xfrm>
            <a:off x="0" y="0"/>
            <a:ext cx="12192000" cy="635000"/>
            <a:chOff x="254000" y="-90764"/>
            <a:chExt cx="12192000" cy="635000"/>
          </a:xfrm>
        </p:grpSpPr>
        <p:sp>
          <p:nvSpPr>
            <p:cNvPr id="6" name="TitleBackground"/>
            <p:cNvSpPr/>
            <p:nvPr>
              <p:custDataLst>
                <p:tags r:id="rId8"/>
              </p:custDataLst>
            </p:nvPr>
          </p:nvSpPr>
          <p:spPr>
            <a:xfrm>
              <a:off x="254000" y="-90764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/>
            <p:cNvSpPr/>
            <p:nvPr>
              <p:custDataLst>
                <p:tags r:id="rId9"/>
              </p:custDataLst>
            </p:nvPr>
          </p:nvSpPr>
          <p:spPr>
            <a:xfrm>
              <a:off x="254000" y="-90764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/>
            <p:cNvSpPr txBox="1"/>
            <p:nvPr>
              <p:custDataLst>
                <p:tags r:id="rId10"/>
              </p:custDataLst>
            </p:nvPr>
          </p:nvSpPr>
          <p:spPr>
            <a:xfrm>
              <a:off x="508000" y="-90764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</a:p>
          </p:txBody>
        </p:sp>
        <p:sp>
          <p:nvSpPr>
            <p:cNvPr id="9" name="TipText"/>
            <p:cNvSpPr txBox="1"/>
            <p:nvPr>
              <p:custDataLst>
                <p:tags r:id="rId11"/>
              </p:custDataLst>
            </p:nvPr>
          </p:nvSpPr>
          <p:spPr>
            <a:xfrm>
              <a:off x="1779905" y="18456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3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3308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2_页面_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71" y="61369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0">
                <a:extLst>
                  <a:ext uri="{FF2B5EF4-FFF2-40B4-BE49-F238E27FC236}">
                    <a16:creationId xmlns:a16="http://schemas.microsoft.com/office/drawing/2014/main" id="{39905134-BDDC-4424-8D1D-BDC84D2D9A77}"/>
                  </a:ext>
                </a:extLst>
              </p:cNvPr>
              <p:cNvSpPr txBox="1"/>
              <p:nvPr/>
            </p:nvSpPr>
            <p:spPr>
              <a:xfrm>
                <a:off x="3185889" y="5294494"/>
                <a:ext cx="5010150" cy="11049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    =</m:t>
                      </m:r>
                      <m:f>
                        <m:fPr>
                          <m:ctrlPr>
                            <a:rPr lang="zh-CN" sz="18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sz="18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𝝂</m:t>
                              </m:r>
                            </m:e>
                          </m:rad>
                          <m:r>
                            <a:rPr lang="en-US" sz="18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𝑩</m:t>
                          </m:r>
                          <m:d>
                            <m:dPr>
                              <m:ctrlPr>
                                <a:rPr lang="zh-CN" sz="18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sz="1800" b="1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𝝂</m:t>
                                  </m:r>
                                </m:num>
                                <m:den>
                                  <m:r>
                                    <a:rPr lang="en-US" sz="1800" b="1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1800" b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zh-CN" sz="1800" b="1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800" b="1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sSup>
                        <m:sSupPr>
                          <m:ctrlPr>
                            <a:rPr lang="zh-CN" sz="18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sz="18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1800" b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sz="1800" b="1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sz="1800" b="1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sz="1800" b="1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800" b="1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𝝂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sz="18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𝝂</m:t>
                              </m:r>
                              <m:r>
                                <a:rPr lang="en-US" sz="1800" b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8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US" sz="18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,     −∞&lt;</m:t>
                      </m:r>
                      <m:r>
                        <a:rPr lang="en-US" sz="18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en-US" sz="18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&lt;∞ </m:t>
                      </m:r>
                    </m:oMath>
                  </m:oMathPara>
                </a14:m>
                <a:endParaRPr lang="zh-CN" sz="105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0">
                <a:extLst>
                  <a:ext uri="{FF2B5EF4-FFF2-40B4-BE49-F238E27FC236}">
                    <a16:creationId xmlns:a16="http://schemas.microsoft.com/office/drawing/2014/main" id="{39905134-BDDC-4424-8D1D-BDC84D2D9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889" y="5294494"/>
                <a:ext cx="5010150" cy="11049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0357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2_页面_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3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21226"/>
            <a:ext cx="4443248" cy="1000602"/>
          </a:xfrm>
          <a:solidFill>
            <a:schemeClr val="accent1"/>
          </a:solidFill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en-US" altLang="zh-CN" dirty="0"/>
              <a:t>t-</a:t>
            </a:r>
            <a:r>
              <a:rPr lang="zh-CN" altLang="en-US" dirty="0"/>
              <a:t>分布的密度函数</a:t>
            </a:r>
          </a:p>
        </p:txBody>
      </p:sp>
      <p:sp>
        <p:nvSpPr>
          <p:cNvPr id="8" name="矩形 7"/>
          <p:cNvSpPr/>
          <p:nvPr/>
        </p:nvSpPr>
        <p:spPr>
          <a:xfrm>
            <a:off x="6348646" y="4631995"/>
            <a:ext cx="5623654" cy="954107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/>
              <a:t>Statistician William Sealy </a:t>
            </a:r>
            <a:r>
              <a:rPr lang="en-US" altLang="zh-CN" sz="2800" b="1" dirty="0" err="1"/>
              <a:t>Gosset</a:t>
            </a:r>
            <a:endParaRPr lang="en-US" altLang="zh-CN" sz="2800" b="1" dirty="0"/>
          </a:p>
          <a:p>
            <a:pPr algn="ctr"/>
            <a:r>
              <a:rPr lang="en-US" altLang="zh-CN" sz="2800" b="1" dirty="0"/>
              <a:t>known as "Student"</a:t>
            </a:r>
            <a:endParaRPr lang="zh-CN" altLang="en-US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0149" y="5194996"/>
            <a:ext cx="510909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蓝色曲线为单位正态分布，</a:t>
            </a:r>
            <a:endParaRPr lang="en-US" altLang="zh-CN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CN" alt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红色曲线为</a:t>
            </a:r>
            <a:r>
              <a:rPr lang="en-US" altLang="zh-CN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t-</a:t>
            </a:r>
            <a:r>
              <a:rPr lang="zh-CN" alt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分布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361" y="378948"/>
            <a:ext cx="3403600" cy="4140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1B788CA-26BA-4629-BE9C-EFD87D58F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9" y="1332444"/>
            <a:ext cx="6437587" cy="386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27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19200" y="428625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写出几何分布 </a:t>
            </a:r>
            <a:r>
              <a:rPr lang="en-US" altLang="zh-CN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1]</a:t>
            </a:r>
            <a:r>
              <a:rPr lang="en-US" altLang="zh-CN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zh-CN" altLang="en-US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、</a:t>
            </a:r>
            <a:r>
              <a:rPr lang="en-US" altLang="zh-CN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Pascal</a:t>
            </a:r>
            <a:r>
              <a:rPr lang="zh-CN" altLang="en-US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分布</a:t>
            </a:r>
            <a:r>
              <a:rPr lang="zh-CN" altLang="en-US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2]</a:t>
            </a:r>
            <a:r>
              <a:rPr lang="en-US" altLang="zh-CN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zh-CN" altLang="en-US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、指数分布的密度函数</a:t>
            </a:r>
            <a:r>
              <a:rPr lang="zh-CN" altLang="en-US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3]</a:t>
            </a:r>
            <a:r>
              <a:rPr lang="en-US" altLang="zh-CN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zh-CN" altLang="en-US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endParaRPr lang="zh-CN" altLang="en-US" sz="32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5" name="圆角矩形 4"/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0" y="5727383"/>
            <a:ext cx="12192000" cy="487680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1219200" y="186014"/>
            <a:ext cx="9753600" cy="487680"/>
          </a:xfrm>
          <a:prstGeom prst="rect">
            <a:avLst/>
          </a:prstGeom>
          <a:solidFill>
            <a:srgbClr val="FBFAEF">
              <a:alpha val="90000"/>
            </a:srgbClr>
          </a:solidFill>
        </p:spPr>
        <p:txBody>
          <a:bodyPr vert="horz" wrap="none" rtlCol="0" anchor="ctr" anchorCtr="1">
            <a:noAutofit/>
          </a:bodyPr>
          <a:lstStyle/>
          <a:p>
            <a:r>
              <a:rPr lang="zh-CN" altLang="en-US" sz="1600" dirty="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此题未设答案</a:t>
            </a:r>
          </a:p>
        </p:txBody>
      </p:sp>
      <p:grpSp>
        <p:nvGrpSpPr>
          <p:cNvPr id="10" name="组合 9"/>
          <p:cNvGrpSpPr/>
          <p:nvPr>
            <p:custDataLst>
              <p:tags r:id="rId6"/>
            </p:custDataLst>
          </p:nvPr>
        </p:nvGrpSpPr>
        <p:grpSpPr>
          <a:xfrm>
            <a:off x="0" y="0"/>
            <a:ext cx="12192000" cy="635000"/>
            <a:chOff x="127000" y="95250"/>
            <a:chExt cx="12192000" cy="635000"/>
          </a:xfrm>
        </p:grpSpPr>
        <p:sp>
          <p:nvSpPr>
            <p:cNvPr id="6" name="TitleBackground"/>
            <p:cNvSpPr/>
            <p:nvPr>
              <p:custDataLst>
                <p:tags r:id="rId8"/>
              </p:custDataLst>
            </p:nvPr>
          </p:nvSpPr>
          <p:spPr>
            <a:xfrm>
              <a:off x="127000" y="9525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/>
            <p:cNvSpPr/>
            <p:nvPr>
              <p:custDataLst>
                <p:tags r:id="rId9"/>
              </p:custDataLst>
            </p:nvPr>
          </p:nvSpPr>
          <p:spPr>
            <a:xfrm>
              <a:off x="127000" y="9525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/>
            <p:cNvSpPr txBox="1"/>
            <p:nvPr>
              <p:custDataLst>
                <p:tags r:id="rId10"/>
              </p:custDataLst>
            </p:nvPr>
          </p:nvSpPr>
          <p:spPr>
            <a:xfrm>
              <a:off x="381000" y="9525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</a:p>
          </p:txBody>
        </p:sp>
        <p:sp>
          <p:nvSpPr>
            <p:cNvPr id="9" name="TipText"/>
            <p:cNvSpPr txBox="1"/>
            <p:nvPr>
              <p:custDataLst>
                <p:tags r:id="rId11"/>
              </p:custDataLst>
            </p:nvPr>
          </p:nvSpPr>
          <p:spPr>
            <a:xfrm>
              <a:off x="1652905" y="20447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3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9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2_页面_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05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C682203-A6A3-444F-AE99-E86FEFA082FE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342900" y="-411481"/>
                <a:ext cx="11506200" cy="1440181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b="1" dirty="0">
                    <a:solidFill>
                      <a:srgbClr val="0070C0"/>
                    </a:solidFill>
                  </a:rPr>
                  <a:t>威布尔分布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zh-CN" alt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zh-CN" alt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sSup>
                      <m:sSupPr>
                        <m:ctrlPr>
                          <a:rPr lang="zh-CN" alt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zh-CN" alt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zh-CN" altLang="en-US" b="1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zh-CN" alt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ⅇ</m:t>
                        </m:r>
                      </m:e>
                      <m:sup>
                        <m:r>
                          <a:rPr lang="zh-CN" altLang="en-US" b="1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zh-CN" altLang="en-US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zh-CN" altLang="en-US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sup>
                    </m:sSup>
                  </m:oMath>
                </a14:m>
                <a:endParaRPr lang="zh-CN" alt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C682203-A6A3-444F-AE99-E86FEFA082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42900" y="-411481"/>
                <a:ext cx="11506200" cy="1440181"/>
              </a:xfrm>
              <a:blipFill>
                <a:blip r:embed="rId2"/>
                <a:stretch>
                  <a:fillRect l="-2331" b="-28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 descr="图表&#10;&#10;描述已自动生成">
            <a:extLst>
              <a:ext uri="{FF2B5EF4-FFF2-40B4-BE49-F238E27FC236}">
                <a16:creationId xmlns:a16="http://schemas.microsoft.com/office/drawing/2014/main" id="{150D8D7D-A7E1-4164-931F-1C09CAD73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41" y="1602154"/>
            <a:ext cx="4706523" cy="5388979"/>
          </a:xfrm>
          <a:prstGeom prst="rect">
            <a:avLst/>
          </a:prstGeom>
        </p:spPr>
      </p:pic>
      <p:pic>
        <p:nvPicPr>
          <p:cNvPr id="7" name="图片 6" descr="图表, 折线图&#10;&#10;描述已自动生成">
            <a:extLst>
              <a:ext uri="{FF2B5EF4-FFF2-40B4-BE49-F238E27FC236}">
                <a16:creationId xmlns:a16="http://schemas.microsoft.com/office/drawing/2014/main" id="{DFCC9D0F-E3AE-46C1-A85A-99A170ADE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037" y="1602154"/>
            <a:ext cx="4572000" cy="525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29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1F8F4CC-68FC-4D04-BF3F-1132FEB66B26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202774" y="94970"/>
                <a:ext cx="11422380" cy="1704022"/>
              </a:xfrm>
            </p:spPr>
            <p:txBody>
              <a:bodyPr>
                <a:normAutofit fontScale="90000"/>
              </a:bodyPr>
              <a:lstStyle/>
              <a:p>
                <a:r>
                  <a:rPr lang="zh-CN" altLang="en-US" b="1" dirty="0">
                    <a:solidFill>
                      <a:srgbClr val="0070C0"/>
                    </a:solidFill>
                  </a:rPr>
                  <a:t>麦克斯韦分布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en-US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b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altLang="zh-CN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</m:den>
                        </m:f>
                      </m:e>
                    </m:rad>
                    <m:sSup>
                      <m:sSupPr>
                        <m:ctrlPr>
                          <a:rPr lang="zh-CN" alt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zh-CN" altLang="en-US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b="1" i="0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zh-CN" altLang="en-US" b="1" i="0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zh-CN" alt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zh-CN" altLang="en-US" b="1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zh-CN" alt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ⅇ</m:t>
                        </m:r>
                      </m:e>
                      <m:sup>
                        <m:r>
                          <a:rPr lang="zh-CN" altLang="en-US" b="1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altLang="zh-CN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  <m:f>
                          <m:fPr>
                            <m:type m:val="lin"/>
                            <m:ctrlPr>
                              <a:rPr lang="zh-CN" altLang="en-US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en-US" b="1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b="1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zh-CN" altLang="en-US" b="1" i="0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zh-CN" altLang="en-US" b="1" i="0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zh-CN" alt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1F8F4CC-68FC-4D04-BF3F-1132FEB66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02774" y="94970"/>
                <a:ext cx="11422380" cy="1704022"/>
              </a:xfrm>
              <a:blipFill>
                <a:blip r:embed="rId2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 descr="图表, 折线图&#10;&#10;描述已自动生成">
            <a:extLst>
              <a:ext uri="{FF2B5EF4-FFF2-40B4-BE49-F238E27FC236}">
                <a16:creationId xmlns:a16="http://schemas.microsoft.com/office/drawing/2014/main" id="{665F0826-4FAB-4983-9BBD-C7120C4C4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958" y="209550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76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2B7E99A-E171-4928-8090-9DB2007DB45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16380" y="243205"/>
                <a:ext cx="8763000" cy="1166495"/>
              </a:xfrm>
            </p:spPr>
            <p:txBody>
              <a:bodyPr/>
              <a:lstStyle/>
              <a:p>
                <a:pPr algn="ctr"/>
                <a:r>
                  <a:rPr lang="zh-CN" altLang="en-US" b="1" dirty="0">
                    <a:solidFill>
                      <a:srgbClr val="0070C0"/>
                    </a:solidFill>
                  </a:rPr>
                  <a:t>二郎分布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en-US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zh-CN" altLang="en-US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zh-CN" altLang="en-US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zh-CN" altLang="en-US" b="1" i="0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zh-CN" altLang="en-US" b="1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zh-CN" alt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zh-CN" alt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CN" altLang="en-US" b="1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zh-CN" alt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ⅇ</m:t>
                        </m:r>
                      </m:e>
                      <m:sup>
                        <m:r>
                          <a:rPr lang="zh-CN" altLang="en-US" b="1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zh-CN" alt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zh-CN" alt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2B7E99A-E171-4928-8090-9DB2007DB4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16380" y="243205"/>
                <a:ext cx="8763000" cy="1166495"/>
              </a:xfrm>
              <a:blipFill>
                <a:blip r:embed="rId2"/>
                <a:stretch>
                  <a:fillRect b="-6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 descr="图表&#10;&#10;描述已自动生成">
            <a:extLst>
              <a:ext uri="{FF2B5EF4-FFF2-40B4-BE49-F238E27FC236}">
                <a16:creationId xmlns:a16="http://schemas.microsoft.com/office/drawing/2014/main" id="{315287C1-D486-45A9-B7D0-A6F3B4BF4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5" y="1748437"/>
            <a:ext cx="2913146" cy="4558201"/>
          </a:xfrm>
        </p:spPr>
      </p:pic>
      <p:pic>
        <p:nvPicPr>
          <p:cNvPr id="7" name="图片 6" descr="图表, 折线图, 直方图&#10;&#10;描述已自动生成">
            <a:extLst>
              <a:ext uri="{FF2B5EF4-FFF2-40B4-BE49-F238E27FC236}">
                <a16:creationId xmlns:a16="http://schemas.microsoft.com/office/drawing/2014/main" id="{7E4C55A7-09AA-420D-9D66-4031E5AE4E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43" y="1748437"/>
            <a:ext cx="2972615" cy="4558201"/>
          </a:xfrm>
          <a:prstGeom prst="rect">
            <a:avLst/>
          </a:prstGeom>
        </p:spPr>
      </p:pic>
      <p:pic>
        <p:nvPicPr>
          <p:cNvPr id="4" name="图片 3" descr="图片包含 图形用户界面&#10;&#10;描述已自动生成">
            <a:extLst>
              <a:ext uri="{FF2B5EF4-FFF2-40B4-BE49-F238E27FC236}">
                <a16:creationId xmlns:a16="http://schemas.microsoft.com/office/drawing/2014/main" id="{A0BAB2F0-326D-4AB6-AAB3-B192E28379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60" y="1748437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2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8732" y="617220"/>
            <a:ext cx="10554575" cy="2274934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“轻轻的我走了 正如我轻轻地来 我轻轻地招手 作别西天的云彩</a:t>
            </a:r>
            <a:r>
              <a:rPr lang="en-US" altLang="zh-CN" sz="2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”</a:t>
            </a:r>
            <a:r>
              <a:rPr lang="zh-CN" altLang="en-US" sz="2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将这二十六个汉字排成一行，有</a:t>
            </a:r>
            <a:r>
              <a:rPr lang="zh-CN" altLang="en-US" sz="28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8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8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8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1]</a:t>
            </a:r>
            <a:r>
              <a:rPr lang="en-US" altLang="zh-CN" sz="2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种不同的方式？</a:t>
            </a:r>
            <a:endParaRPr lang="en-US" altLang="zh-CN" sz="28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endParaRPr lang="en-US" altLang="zh-CN" sz="28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r>
              <a:rPr lang="en-US" altLang="zh-CN" sz="2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     (</a:t>
            </a:r>
            <a:r>
              <a:rPr lang="zh-CN" altLang="en-US" sz="2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摘自徐志摩</a:t>
            </a:r>
            <a:r>
              <a:rPr lang="en-US" altLang="zh-CN" sz="2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《</a:t>
            </a:r>
            <a:r>
              <a:rPr lang="zh-CN" altLang="en-US" sz="2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再别康桥</a:t>
            </a:r>
            <a:r>
              <a:rPr lang="en-US" altLang="zh-CN" sz="2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》</a:t>
            </a:r>
            <a:r>
              <a:rPr lang="zh-CN" altLang="en-US" sz="2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，写于</a:t>
            </a:r>
            <a:r>
              <a:rPr lang="en-US" altLang="zh-CN" sz="2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1928</a:t>
            </a:r>
            <a:r>
              <a:rPr lang="zh-CN" altLang="en-US" sz="2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年</a:t>
            </a:r>
            <a:r>
              <a:rPr lang="en-US" altLang="zh-CN" sz="2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11</a:t>
            </a:r>
            <a:r>
              <a:rPr lang="zh-CN" altLang="en-US" sz="2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月</a:t>
            </a:r>
            <a:r>
              <a:rPr lang="en-US" altLang="zh-CN" sz="2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6</a:t>
            </a:r>
            <a:r>
              <a:rPr lang="zh-CN" altLang="en-US" sz="2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日</a:t>
            </a:r>
            <a:r>
              <a:rPr lang="en-US" altLang="zh-CN" sz="2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)</a:t>
            </a:r>
            <a:endParaRPr lang="zh-CN" altLang="en-US" sz="28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5727383"/>
            <a:ext cx="12192000" cy="487680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en-GB" altLang="zh-CN" sz="1600" dirty="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  <a:hlinkClick r:id="rId15"/>
              </a:rPr>
              <a:t>http://tv.cctv.com/2021/03/27/VIDEyqlU9vXDyUcN7lIT2ZHR210327.shtml</a:t>
            </a:r>
            <a:endParaRPr lang="zh-CN" altLang="en-US" sz="1600" dirty="0">
              <a:solidFill>
                <a:srgbClr val="F84F4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1148693" y="210820"/>
            <a:ext cx="9753600" cy="487680"/>
          </a:xfrm>
          <a:prstGeom prst="rect">
            <a:avLst/>
          </a:prstGeom>
          <a:solidFill>
            <a:srgbClr val="FBFAEF">
              <a:alpha val="90000"/>
            </a:srgbClr>
          </a:solidFill>
        </p:spPr>
        <p:txBody>
          <a:bodyPr vert="horz" wrap="none" rtlCol="0" anchor="ctr" anchorCtr="1">
            <a:noAutofit/>
          </a:bodyPr>
          <a:lstStyle/>
          <a:p>
            <a:r>
              <a:rPr lang="zh-CN" altLang="en-US" sz="1600" dirty="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此题未设答案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786" y="1315720"/>
            <a:ext cx="2466916" cy="1642926"/>
          </a:xfrm>
          <a:prstGeom prst="rect">
            <a:avLst/>
          </a:prstGeom>
        </p:spPr>
      </p:pic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71104EE5-1801-4215-8654-8D34DFF55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87905"/>
              </p:ext>
            </p:extLst>
          </p:nvPr>
        </p:nvGraphicFramePr>
        <p:xfrm>
          <a:off x="825389" y="2937873"/>
          <a:ext cx="10689578" cy="2702276"/>
        </p:xfrm>
        <a:graphic>
          <a:graphicData uri="http://schemas.openxmlformats.org/drawingml/2006/table">
            <a:tbl>
              <a:tblPr/>
              <a:tblGrid>
                <a:gridCol w="2702831">
                  <a:extLst>
                    <a:ext uri="{9D8B030D-6E8A-4147-A177-3AD203B41FA5}">
                      <a16:colId xmlns:a16="http://schemas.microsoft.com/office/drawing/2014/main" val="3367192694"/>
                    </a:ext>
                  </a:extLst>
                </a:gridCol>
                <a:gridCol w="2751531">
                  <a:extLst>
                    <a:ext uri="{9D8B030D-6E8A-4147-A177-3AD203B41FA5}">
                      <a16:colId xmlns:a16="http://schemas.microsoft.com/office/drawing/2014/main" val="2535454326"/>
                    </a:ext>
                  </a:extLst>
                </a:gridCol>
                <a:gridCol w="2508034">
                  <a:extLst>
                    <a:ext uri="{9D8B030D-6E8A-4147-A177-3AD203B41FA5}">
                      <a16:colId xmlns:a16="http://schemas.microsoft.com/office/drawing/2014/main" val="2980853372"/>
                    </a:ext>
                  </a:extLst>
                </a:gridCol>
                <a:gridCol w="2727182">
                  <a:extLst>
                    <a:ext uri="{9D8B030D-6E8A-4147-A177-3AD203B41FA5}">
                      <a16:colId xmlns:a16="http://schemas.microsoft.com/office/drawing/2014/main" val="3111905319"/>
                    </a:ext>
                  </a:extLst>
                </a:gridCol>
              </a:tblGrid>
              <a:tr h="135113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轻轻的我走了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正如我轻轻地来；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我轻轻的招手，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作别西天的云彩。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那河畔的金柳，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是夕阳中的新娘；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波光里的艳影，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在我的心头荡漾。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软泥上的青荇，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油油的在水底招摇；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在康河的柔波里，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我甘心做一条水草！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那榆荫下的一潭，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不是清泉，是天上虹；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揉碎在浮藻间，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沉淀着彩虹似的梦。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11385"/>
                  </a:ext>
                </a:extLst>
              </a:tr>
              <a:tr h="135113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寻梦？撑一支长篙，</a:t>
                      </a:r>
                      <a:b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向青草更青处漫溯；</a:t>
                      </a:r>
                      <a:b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满载一船星辉，</a:t>
                      </a:r>
                      <a:b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在星辉斑斓里放歌。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但我不能放歌，</a:t>
                      </a:r>
                      <a:b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悄悄是别离的笙箫；</a:t>
                      </a:r>
                      <a:b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夏虫也为我沉默，</a:t>
                      </a:r>
                      <a:b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沉默是今晚的康桥！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悄悄的我走了，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正如我悄悄的来；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我挥一挥衣袖，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不带走一片云彩。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00FF"/>
                          </a:highlight>
                          <a:latin typeface="+mn-lt"/>
                          <a:ea typeface="+mn-ea"/>
                          <a:cs typeface="+mn-cs"/>
                        </a:rPr>
                        <a:t>河北承德农民大叔于新伟朗读</a:t>
                      </a:r>
                      <a:r>
                        <a:rPr lang="zh-CN" altLang="en-US" sz="1800" b="1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00FF"/>
                          </a:highlight>
                          <a:latin typeface="+mn-lt"/>
                          <a:ea typeface="+mn-ea"/>
                          <a:cs typeface="+mn-cs"/>
                          <a:hlinkClick r:id="rId17" action="ppaction://hlinkfile"/>
                        </a:rPr>
                        <a:t>承德农民大叔于新伟再别康桥</a:t>
                      </a:r>
                      <a:r>
                        <a:rPr lang="en-US" altLang="zh-CN" sz="1800" b="1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00FF"/>
                          </a:highlight>
                          <a:latin typeface="+mn-lt"/>
                          <a:ea typeface="+mn-ea"/>
                          <a:cs typeface="+mn-cs"/>
                          <a:hlinkClick r:id="rId17" action="ppaction://hlinkfile"/>
                        </a:rPr>
                        <a:t>.MOV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00FF"/>
                        </a:highlight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788053"/>
                  </a:ext>
                </a:extLst>
              </a:tr>
            </a:tbl>
          </a:graphicData>
        </a:graphic>
      </p:graphicFrame>
      <p:pic>
        <p:nvPicPr>
          <p:cNvPr id="13" name="音频 12">
            <a:hlinkClick r:id="" action="ppaction://media"/>
            <a:extLst>
              <a:ext uri="{FF2B5EF4-FFF2-40B4-BE49-F238E27FC236}">
                <a16:creationId xmlns:a16="http://schemas.microsoft.com/office/drawing/2014/main" id="{316638FF-666C-4C03-BA6B-192D10DFD5A5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8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5" name="TitleBackground"/>
            <p:cNvSpPr/>
            <p:nvPr>
              <p:custDataLst>
                <p:tags r:id="rId10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ColorBlock"/>
            <p:cNvSpPr/>
            <p:nvPr>
              <p:custDataLst>
                <p:tags r:id="rId11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ypeText"/>
            <p:cNvSpPr txBox="1"/>
            <p:nvPr>
              <p:custDataLst>
                <p:tags r:id="rId12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</a:p>
          </p:txBody>
        </p:sp>
        <p:sp>
          <p:nvSpPr>
            <p:cNvPr id="8" name="TipText"/>
            <p:cNvSpPr txBox="1"/>
            <p:nvPr>
              <p:custDataLst>
                <p:tags r:id="rId13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83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844"/>
    </mc:Choice>
    <mc:Fallback xmlns="">
      <p:transition spd="slow" advTm="111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219200" y="635000"/>
                <a:ext cx="9753600" cy="2143125"/>
              </a:xfrm>
              <a:prstGeom prst="rect">
                <a:avLst/>
              </a:prstGeom>
              <a:noFill/>
            </p:spPr>
            <p:txBody>
              <a:bodyPr vert="horz" wrap="square" rtlCol="0" anchor="ctr" anchorCtr="0">
                <a:noAutofit/>
              </a:bodyPr>
              <a:lstStyle/>
              <a:p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𝑓</m:t>
                    </m:r>
                    <m:d>
                      <m:dPr>
                        <m:ctrlPr>
                          <a:rPr lang="en-US" altLang="zh-CN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𝑥</m:t>
                        </m:r>
                      </m:e>
                    </m:d>
                    <m:r>
                      <a:rPr lang="en-US" altLang="zh-CN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=</m:t>
                    </m:r>
                    <m:r>
                      <a:rPr lang="en-US" altLang="zh-CN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𝐴</m:t>
                    </m:r>
                    <m:sSup>
                      <m:sSupPr>
                        <m:ctrlPr>
                          <a:rPr lang="en-US" altLang="zh-CN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𝑥</m:t>
                        </m:r>
                      </m:e>
                      <m:sup>
                        <m:r>
                          <a:rPr lang="en-US" altLang="zh-CN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altLang="zh-CN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zh-CN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sym typeface="Microsoft Yahei" panose="020B0503020204020204" pitchFamily="34" charset="-122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sym typeface="Microsoft Yahei" panose="020B0503020204020204" pitchFamily="34" charset="-12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sym typeface="Microsoft Yahei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CN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sym typeface="Microsoft Yahei" panose="020B0503020204020204" pitchFamily="34" charset="-122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CN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sym typeface="Microsoft Yahei" panose="020B0503020204020204" pitchFamily="34" charset="-122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altLang="zh-CN" sz="2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sz="2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x</m:t>
                    </m:r>
                    <m:r>
                      <a:rPr lang="en-US" altLang="zh-CN" sz="2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&gt;0 </m:t>
                    </m:r>
                    <m:r>
                      <a:rPr lang="zh-CN" alt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是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一个密度函数，则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A=</a:t>
                </a:r>
                <a:r>
                  <a:rPr lang="zh-CN" altLang="en-US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 </a:t>
                </a:r>
                <a:r>
                  <a:rPr lang="en-US" altLang="zh-CN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[</a:t>
                </a:r>
                <a:r>
                  <a:rPr lang="zh-CN" altLang="en-US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填空</a:t>
                </a:r>
                <a:r>
                  <a:rPr lang="en-US" altLang="zh-CN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1]</a:t>
                </a:r>
                <a:endParaRPr lang="zh-CN" altLang="en-US" sz="26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1219200" y="635000"/>
                <a:ext cx="9753600" cy="2143125"/>
              </a:xfrm>
              <a:prstGeom prst="rect">
                <a:avLst/>
              </a:prstGeom>
              <a:blipFill>
                <a:blip r:embed="rId20"/>
                <a:stretch>
                  <a:fillRect l="-1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2438400" y="2795905"/>
                <a:ext cx="3584028" cy="633096"/>
              </a:xfrm>
              <a:prstGeom prst="rect">
                <a:avLst/>
              </a:prstGeom>
              <a:noFill/>
            </p:spPr>
            <p:txBody>
              <a:bodyPr vert="horz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m:t>𝐴</m:t>
                      </m:r>
                      <m:r>
                        <a:rPr lang="en-US" altLang="zh-CN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sym typeface="Microsoft Yahei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sym typeface="Microsoft Yahei" panose="020B0503020204020204" pitchFamily="34" charset="-122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sym typeface="Microsoft Yahei" panose="020B0503020204020204" pitchFamily="34" charset="-12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sym typeface="Microsoft Yahei" panose="020B0503020204020204" pitchFamily="34" charset="-122"/>
                                </a:rPr>
                                <m:t>2</m:t>
                              </m:r>
                              <m:r>
                                <a:rPr lang="el-GR" altLang="zh-CN" sz="2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sym typeface="Microsoft Yahei" panose="020B0503020204020204" pitchFamily="34" charset="-122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 sz="26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2438400" y="2795905"/>
                <a:ext cx="3584028" cy="633096"/>
              </a:xfrm>
              <a:prstGeom prst="rect">
                <a:avLst/>
              </a:prstGeom>
              <a:blipFill>
                <a:blip r:embed="rId22"/>
                <a:stretch>
                  <a:fillRect t="-7692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438400" y="3643313"/>
                <a:ext cx="3584028" cy="642938"/>
              </a:xfrm>
              <a:prstGeom prst="rect">
                <a:avLst/>
              </a:prstGeom>
              <a:noFill/>
            </p:spPr>
            <p:txBody>
              <a:bodyPr vert="horz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m:t>𝐴</m:t>
                      </m:r>
                      <m:r>
                        <a:rPr lang="en-US" altLang="zh-CN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sym typeface="Microsoft Yahei" panose="020B0503020204020204" pitchFamily="34" charset="-122"/>
                            </a:rPr>
                          </m:ctrlPr>
                        </m:radPr>
                        <m:deg/>
                        <m:e>
                          <m:r>
                            <a:rPr lang="en-US" altLang="zh-C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sym typeface="Microsoft Yahei" panose="020B0503020204020204" pitchFamily="34" charset="-122"/>
                            </a:rPr>
                            <m:t>2</m:t>
                          </m:r>
                          <m:r>
                            <a:rPr lang="el-GR" altLang="zh-C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sym typeface="Microsoft Yahei" panose="020B0503020204020204" pitchFamily="34" charset="-122"/>
                            </a:rPr>
                            <m:t>𝜋</m:t>
                          </m:r>
                        </m:e>
                      </m:rad>
                    </m:oMath>
                  </m:oMathPara>
                </a14:m>
                <a:endParaRPr lang="zh-CN" altLang="en-US" sz="26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2438400" y="3643313"/>
                <a:ext cx="3584028" cy="64293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438400" y="4564855"/>
                <a:ext cx="3584028" cy="578645"/>
              </a:xfrm>
              <a:prstGeom prst="rect">
                <a:avLst/>
              </a:prstGeom>
              <a:noFill/>
            </p:spPr>
            <p:txBody>
              <a:bodyPr vert="horz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m:t>𝐴</m:t>
                      </m:r>
                      <m:r>
                        <a:rPr lang="en-US" altLang="zh-CN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Microsoft Yahei" panose="020B0503020204020204" pitchFamily="34" charset="-122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2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Microsoft Yahei" panose="020B0503020204020204" pitchFamily="34" charset="-122"/>
                                </a:rPr>
                              </m:ctrlPr>
                            </m:fPr>
                            <m:num>
                              <m:r>
                                <a:rPr lang="en-US" altLang="zh-CN" sz="2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Microsoft Yahei" panose="020B0503020204020204" pitchFamily="34" charset="-122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CN" sz="2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Microsoft Yahei" panose="020B0503020204020204" pitchFamily="34" charset="-122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CN" altLang="en-US" sz="26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2438400" y="4564855"/>
                <a:ext cx="3584028" cy="578645"/>
              </a:xfrm>
              <a:prstGeom prst="rect">
                <a:avLst/>
              </a:prstGeom>
              <a:blipFill>
                <a:blip r:embed="rId26"/>
                <a:stretch>
                  <a:fillRect t="-38947" b="-51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2438400" y="5801709"/>
                <a:ext cx="3820510" cy="199041"/>
              </a:xfrm>
              <a:prstGeom prst="rect">
                <a:avLst/>
              </a:prstGeom>
              <a:noFill/>
            </p:spPr>
            <p:txBody>
              <a:bodyPr vert="horz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m:t>𝐴</m:t>
                      </m:r>
                      <m:r>
                        <a:rPr lang="en-US" altLang="zh-CN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Microsoft Yahei" panose="020B0503020204020204" pitchFamily="34" charset="-122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2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Microsoft Yahei" panose="020B0503020204020204" pitchFamily="34" charset="-122"/>
                                </a:rPr>
                              </m:ctrlPr>
                            </m:fPr>
                            <m:num>
                              <m:r>
                                <a:rPr lang="en-US" altLang="zh-CN" sz="2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Microsoft Yahei" panose="020B0503020204020204" pitchFamily="34" charset="-122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CN" sz="2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Microsoft Yahei" panose="020B0503020204020204" pitchFamily="34" charset="-122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CN" altLang="en-US" sz="26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2438400" y="5801709"/>
                <a:ext cx="3820510" cy="199041"/>
              </a:xfrm>
              <a:prstGeom prst="rect">
                <a:avLst/>
              </a:prstGeom>
              <a:blipFill>
                <a:blip r:embed="rId28"/>
                <a:stretch>
                  <a:fillRect t="-125000" b="-15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椭圆 7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571625" y="28503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571625" y="370760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571625" y="45648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571625" y="542210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11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grpSp>
        <p:nvGrpSpPr>
          <p:cNvPr id="17" name="组合 16"/>
          <p:cNvGrpSpPr/>
          <p:nvPr>
            <p:custDataLst>
              <p:tags r:id="rId12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13" name="TitleBackground"/>
            <p:cNvSpPr/>
            <p:nvPr>
              <p:custDataLst>
                <p:tags r:id="rId14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ColorBlock"/>
            <p:cNvSpPr/>
            <p:nvPr>
              <p:custDataLst>
                <p:tags r:id="rId15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ypeText"/>
            <p:cNvSpPr txBox="1"/>
            <p:nvPr>
              <p:custDataLst>
                <p:tags r:id="rId16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投票</a:t>
              </a:r>
            </a:p>
          </p:txBody>
        </p:sp>
        <p:sp>
          <p:nvSpPr>
            <p:cNvPr id="16" name="TipText"/>
            <p:cNvSpPr txBox="1"/>
            <p:nvPr>
              <p:custDataLst>
                <p:tags r:id="rId17"/>
              </p:custDataLst>
            </p:nvPr>
          </p:nvSpPr>
          <p:spPr>
            <a:xfrm>
              <a:off x="11957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最多可选</a:t>
              </a:r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项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0240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697648" y="580662"/>
            <a:ext cx="4083599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答案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：（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C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）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grpSp>
        <p:nvGrpSpPr>
          <p:cNvPr id="17" name="组合 16"/>
          <p:cNvGrpSpPr/>
          <p:nvPr>
            <p:custDataLst>
              <p:tags r:id="rId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13" name="TitleBackground"/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ColorBlock"/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ypeText"/>
            <p:cNvSpPr txBox="1"/>
            <p:nvPr>
              <p:custDataLst>
                <p:tags r:id="rId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投票</a:t>
              </a:r>
            </a:p>
          </p:txBody>
        </p:sp>
        <p:sp>
          <p:nvSpPr>
            <p:cNvPr id="16" name="TipText"/>
            <p:cNvSpPr txBox="1"/>
            <p:nvPr>
              <p:custDataLst>
                <p:tags r:id="rId9"/>
              </p:custDataLst>
            </p:nvPr>
          </p:nvSpPr>
          <p:spPr>
            <a:xfrm>
              <a:off x="11957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最多可选</a:t>
              </a:r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项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C2B366F-A32A-467A-BC15-5BBE55CFC0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97648" y="2394381"/>
            <a:ext cx="3584759" cy="11034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0044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2_页面_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55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56442" y="1324303"/>
            <a:ext cx="9953296" cy="143466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zh-CN" altLang="en-US" sz="3600" b="1" dirty="0"/>
              <a:t>请写出对本课程的感受、建议等（不少于</a:t>
            </a:r>
            <a:r>
              <a:rPr lang="en-US" altLang="zh-CN" sz="3600" b="1" dirty="0"/>
              <a:t>100</a:t>
            </a:r>
            <a:r>
              <a:rPr lang="zh-CN" altLang="en-US" sz="3600" b="1" dirty="0"/>
              <a:t>字，标点符号除外，下课前传答案）</a:t>
            </a:r>
          </a:p>
        </p:txBody>
      </p:sp>
    </p:spTree>
    <p:extLst>
      <p:ext uri="{BB962C8B-B14F-4D97-AF65-F5344CB8AC3E}">
        <p14:creationId xmlns:p14="http://schemas.microsoft.com/office/powerpoint/2010/main" val="239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2_页面_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56" y="94593"/>
            <a:ext cx="9144000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E147F2C-4CD5-4E00-BF13-E0CF3EF2D6D9}"/>
              </a:ext>
            </a:extLst>
          </p:cNvPr>
          <p:cNvSpPr txBox="1"/>
          <p:nvPr/>
        </p:nvSpPr>
        <p:spPr>
          <a:xfrm>
            <a:off x="9454056" y="876341"/>
            <a:ext cx="2598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highlight>
                  <a:srgbClr val="0000FF"/>
                </a:highlight>
              </a:rPr>
              <a:t>2020</a:t>
            </a:r>
            <a:r>
              <a:rPr lang="zh-CN" altLang="en-US" sz="2800" b="1" dirty="0">
                <a:highlight>
                  <a:srgbClr val="0000FF"/>
                </a:highlight>
              </a:rPr>
              <a:t>年：</a:t>
            </a:r>
            <a:endParaRPr lang="en-US" altLang="zh-CN" sz="2800" b="1" dirty="0">
              <a:highlight>
                <a:srgbClr val="0000FF"/>
              </a:highlight>
            </a:endParaRPr>
          </a:p>
          <a:p>
            <a:r>
              <a:rPr lang="zh-CN" altLang="en-US" sz="2800" b="1" dirty="0">
                <a:highlight>
                  <a:srgbClr val="0000FF"/>
                </a:highlight>
              </a:rPr>
              <a:t>天猫</a:t>
            </a:r>
            <a:r>
              <a:rPr lang="en-US" altLang="zh-CN" sz="2800" b="1" dirty="0">
                <a:highlight>
                  <a:srgbClr val="0000FF"/>
                </a:highlight>
              </a:rPr>
              <a:t>4900</a:t>
            </a:r>
            <a:r>
              <a:rPr lang="zh-CN" altLang="en-US" sz="2800" b="1" dirty="0">
                <a:highlight>
                  <a:srgbClr val="0000FF"/>
                </a:highlight>
              </a:rPr>
              <a:t>亿元（</a:t>
            </a:r>
            <a:r>
              <a:rPr lang="en-US" altLang="zh-CN" sz="2800" b="1" dirty="0">
                <a:highlight>
                  <a:srgbClr val="0000FF"/>
                </a:highlight>
              </a:rPr>
              <a:t>744.8</a:t>
            </a:r>
            <a:r>
              <a:rPr lang="zh-CN" altLang="en-US" sz="2800" b="1" dirty="0">
                <a:highlight>
                  <a:srgbClr val="0000FF"/>
                </a:highlight>
              </a:rPr>
              <a:t>亿美元）</a:t>
            </a:r>
            <a:endParaRPr lang="en-US" altLang="zh-CN" sz="2800" b="1" dirty="0">
              <a:highlight>
                <a:srgbClr val="0000FF"/>
              </a:highlight>
            </a:endParaRPr>
          </a:p>
          <a:p>
            <a:r>
              <a:rPr lang="zh-CN" altLang="en-US" sz="2800" b="1" dirty="0">
                <a:highlight>
                  <a:srgbClr val="0000FF"/>
                </a:highlight>
              </a:rPr>
              <a:t>京东</a:t>
            </a:r>
            <a:r>
              <a:rPr lang="en-US" altLang="zh-CN" sz="2800" b="1" dirty="0">
                <a:highlight>
                  <a:srgbClr val="0000FF"/>
                </a:highlight>
              </a:rPr>
              <a:t>2700</a:t>
            </a:r>
            <a:r>
              <a:rPr lang="zh-CN" altLang="en-US" sz="2800" b="1" dirty="0">
                <a:highlight>
                  <a:srgbClr val="0000FF"/>
                </a:highlight>
              </a:rPr>
              <a:t>亿元（</a:t>
            </a:r>
            <a:r>
              <a:rPr lang="en-US" altLang="zh-CN" sz="2800" b="1" dirty="0">
                <a:highlight>
                  <a:srgbClr val="0000FF"/>
                </a:highlight>
              </a:rPr>
              <a:t>410.4</a:t>
            </a:r>
            <a:r>
              <a:rPr lang="zh-CN" altLang="en-US" sz="2800" b="1" dirty="0">
                <a:highlight>
                  <a:srgbClr val="0000FF"/>
                </a:highlight>
              </a:rPr>
              <a:t>亿美元）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6595549-7BCE-444A-8F33-FDEA1C566550}"/>
              </a:ext>
            </a:extLst>
          </p:cNvPr>
          <p:cNvSpPr txBox="1"/>
          <p:nvPr/>
        </p:nvSpPr>
        <p:spPr>
          <a:xfrm>
            <a:off x="9385000" y="3436144"/>
            <a:ext cx="25986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highlight>
                  <a:srgbClr val="0000FF"/>
                </a:highlight>
              </a:rPr>
              <a:t>2021</a:t>
            </a:r>
            <a:r>
              <a:rPr lang="zh-CN" altLang="en-US" sz="2800" b="1" dirty="0">
                <a:highlight>
                  <a:srgbClr val="0000FF"/>
                </a:highlight>
              </a:rPr>
              <a:t>年：</a:t>
            </a:r>
            <a:endParaRPr lang="en-US" altLang="zh-CN" sz="2800" b="1" dirty="0">
              <a:highlight>
                <a:srgbClr val="0000FF"/>
              </a:highlight>
            </a:endParaRPr>
          </a:p>
          <a:p>
            <a:r>
              <a:rPr lang="zh-CN" altLang="en-US" sz="2800" b="1" dirty="0">
                <a:highlight>
                  <a:srgbClr val="0000FF"/>
                </a:highlight>
              </a:rPr>
              <a:t>天猫</a:t>
            </a:r>
            <a:r>
              <a:rPr lang="en-US" altLang="zh-CN" sz="2800" b="1" dirty="0">
                <a:highlight>
                  <a:srgbClr val="0000FF"/>
                </a:highlight>
              </a:rPr>
              <a:t>5403</a:t>
            </a:r>
            <a:r>
              <a:rPr lang="zh-CN" altLang="en-US" sz="2800" b="1" dirty="0">
                <a:highlight>
                  <a:srgbClr val="0000FF"/>
                </a:highlight>
              </a:rPr>
              <a:t>亿元</a:t>
            </a:r>
            <a:endParaRPr lang="en-US" altLang="zh-CN" sz="2800" b="1" dirty="0">
              <a:highlight>
                <a:srgbClr val="0000FF"/>
              </a:highlight>
            </a:endParaRPr>
          </a:p>
          <a:p>
            <a:r>
              <a:rPr lang="zh-CN" altLang="en-US" sz="2800" b="1" dirty="0">
                <a:highlight>
                  <a:srgbClr val="0000FF"/>
                </a:highlight>
              </a:rPr>
              <a:t>京东</a:t>
            </a:r>
            <a:r>
              <a:rPr lang="en-US" altLang="zh-CN" sz="2800" b="1" dirty="0">
                <a:highlight>
                  <a:srgbClr val="0000FF"/>
                </a:highlight>
              </a:rPr>
              <a:t>3491</a:t>
            </a:r>
            <a:r>
              <a:rPr lang="zh-CN" altLang="en-US" sz="2800" b="1" dirty="0">
                <a:highlight>
                  <a:srgbClr val="0000FF"/>
                </a:highlight>
              </a:rPr>
              <a:t>亿元</a:t>
            </a:r>
          </a:p>
        </p:txBody>
      </p:sp>
    </p:spTree>
    <p:extLst>
      <p:ext uri="{BB962C8B-B14F-4D97-AF65-F5344CB8AC3E}">
        <p14:creationId xmlns:p14="http://schemas.microsoft.com/office/powerpoint/2010/main" val="1618489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2_页面_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13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2_页面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76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2_页面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65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2_页面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9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2_页面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77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3061138" y="1072055"/>
                <a:ext cx="4238297" cy="918178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90000"/>
              </a:bodyPr>
              <a:lstStyle/>
              <a:p>
                <a:r>
                  <a:rPr lang="zh-CN" altLang="en-US" dirty="0"/>
                  <a:t>答案：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26!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!2!3!2!</m:t>
                        </m:r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61138" y="1072055"/>
                <a:ext cx="4238297" cy="918178"/>
              </a:xfrm>
              <a:blipFill>
                <a:blip r:embed="rId2"/>
                <a:stretch>
                  <a:fillRect l="-4878" t="-658" b="-151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1"/>
          <p:cNvSpPr txBox="1">
            <a:spLocks/>
          </p:cNvSpPr>
          <p:nvPr/>
        </p:nvSpPr>
        <p:spPr>
          <a:xfrm>
            <a:off x="1752600" y="2819291"/>
            <a:ext cx="8857593" cy="1579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因为此排列中有</a:t>
            </a:r>
            <a:r>
              <a:rPr lang="en-US" altLang="zh-CN" dirty="0"/>
              <a:t>6</a:t>
            </a:r>
            <a:r>
              <a:rPr lang="zh-CN" altLang="en-US" dirty="0"/>
              <a:t>个“ 轻” 、</a:t>
            </a:r>
            <a:r>
              <a:rPr lang="en-US" altLang="zh-CN" dirty="0"/>
              <a:t>2</a:t>
            </a:r>
            <a:r>
              <a:rPr lang="zh-CN" altLang="en-US" dirty="0"/>
              <a:t>个“ 的”、</a:t>
            </a:r>
            <a:r>
              <a:rPr lang="en-US" altLang="zh-CN" dirty="0"/>
              <a:t>3</a:t>
            </a:r>
            <a:r>
              <a:rPr lang="zh-CN" altLang="en-US" dirty="0"/>
              <a:t>个“我” 、</a:t>
            </a:r>
            <a:r>
              <a:rPr lang="en-US" altLang="zh-CN" dirty="0"/>
              <a:t>2</a:t>
            </a:r>
            <a:r>
              <a:rPr lang="zh-CN" altLang="en-US" dirty="0"/>
              <a:t>个“地” 重复。</a:t>
            </a:r>
          </a:p>
        </p:txBody>
      </p:sp>
    </p:spTree>
    <p:extLst>
      <p:ext uri="{BB962C8B-B14F-4D97-AF65-F5344CB8AC3E}">
        <p14:creationId xmlns:p14="http://schemas.microsoft.com/office/powerpoint/2010/main" val="2053829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2_页面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44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2_页面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52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2_页面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60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2_页面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42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2_页面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633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2_页面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28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2_页面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022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2_页面_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587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2_页面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06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2_页面_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64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06500" y="1140460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写出超几何分布的概率质量函数</a:t>
            </a:r>
            <a:r>
              <a:rPr lang="zh-CN" altLang="en-US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1]</a:t>
            </a:r>
            <a:r>
              <a:rPr lang="zh-CN" altLang="en-US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（</a:t>
            </a:r>
            <a:r>
              <a:rPr lang="zh-CN" altLang="en-US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注意结论、条件）。</a:t>
            </a:r>
            <a:r>
              <a:rPr lang="en-US" altLang="zh-CN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endParaRPr lang="zh-CN" altLang="en-US" sz="32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5" name="圆角矩形 4"/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0" y="5727383"/>
            <a:ext cx="12192000" cy="487680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1219200" y="238760"/>
            <a:ext cx="9753600" cy="487680"/>
          </a:xfrm>
          <a:prstGeom prst="rect">
            <a:avLst/>
          </a:prstGeom>
          <a:solidFill>
            <a:srgbClr val="FBFAEF">
              <a:alpha val="90000"/>
            </a:srgbClr>
          </a:solidFill>
        </p:spPr>
        <p:txBody>
          <a:bodyPr vert="horz" wrap="none" rtlCol="0" anchor="ctr" anchorCtr="1">
            <a:noAutofit/>
          </a:bodyPr>
          <a:lstStyle/>
          <a:p>
            <a:r>
              <a:rPr lang="zh-CN" altLang="en-US" sz="1600" dirty="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此题未设答案</a:t>
            </a:r>
          </a:p>
        </p:txBody>
      </p:sp>
      <p:grpSp>
        <p:nvGrpSpPr>
          <p:cNvPr id="10" name="组合 9"/>
          <p:cNvGrpSpPr/>
          <p:nvPr>
            <p:custDataLst>
              <p:tags r:id="rId6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/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/>
            <p:cNvSpPr/>
            <p:nvPr>
              <p:custDataLst>
                <p:tags r:id="rId9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/>
            <p:cNvSpPr txBox="1"/>
            <p:nvPr>
              <p:custDataLst>
                <p:tags r:id="rId10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</a:p>
          </p:txBody>
        </p:sp>
        <p:sp>
          <p:nvSpPr>
            <p:cNvPr id="9" name="TipText"/>
            <p:cNvSpPr txBox="1"/>
            <p:nvPr>
              <p:custDataLst>
                <p:tags r:id="rId11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 dirty="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 dirty="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54009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2_页面_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99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2_页面_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094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2_页面_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42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2_页面_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820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2_页面_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58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2_页面_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299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2_页面_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389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56442" y="1324303"/>
            <a:ext cx="9953296" cy="143466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zh-CN" altLang="en-US" sz="3600" b="1" dirty="0"/>
              <a:t>请写出对本课程的感受、建议等（不少于</a:t>
            </a:r>
            <a:r>
              <a:rPr lang="en-US" altLang="zh-CN" sz="3600" b="1" dirty="0"/>
              <a:t>100</a:t>
            </a:r>
            <a:r>
              <a:rPr lang="zh-CN" altLang="en-US" sz="3600" b="1" dirty="0"/>
              <a:t>字，标点符号</a:t>
            </a:r>
            <a:r>
              <a:rPr lang="zh-CN" altLang="en-US" sz="3600" b="1"/>
              <a:t>除外，答</a:t>
            </a:r>
            <a:r>
              <a:rPr lang="zh-CN" altLang="en-US" sz="3600" b="1" dirty="0"/>
              <a:t>完即可下课）</a:t>
            </a:r>
          </a:p>
        </p:txBody>
      </p:sp>
    </p:spTree>
    <p:extLst>
      <p:ext uri="{BB962C8B-B14F-4D97-AF65-F5344CB8AC3E}">
        <p14:creationId xmlns:p14="http://schemas.microsoft.com/office/powerpoint/2010/main" val="36611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3" y="141889"/>
            <a:ext cx="10326414" cy="69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35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19200" y="428625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写出柯西分布 </a:t>
            </a:r>
            <a:r>
              <a:rPr lang="en-US" altLang="zh-CN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1]</a:t>
            </a:r>
            <a:r>
              <a:rPr lang="en-US" altLang="zh-CN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zh-CN" altLang="en-US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、</a:t>
            </a:r>
            <a:r>
              <a:rPr lang="en-US" altLang="zh-CN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Gamma</a:t>
            </a:r>
            <a:r>
              <a:rPr lang="zh-CN" altLang="en-US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分布</a:t>
            </a:r>
            <a:r>
              <a:rPr lang="zh-CN" altLang="en-US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2]</a:t>
            </a:r>
            <a:r>
              <a:rPr lang="en-US" altLang="zh-CN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zh-CN" altLang="en-US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、</a:t>
            </a:r>
            <a:r>
              <a:rPr lang="en-US" altLang="zh-CN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Beta</a:t>
            </a:r>
            <a:r>
              <a:rPr lang="zh-CN" altLang="en-US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分布</a:t>
            </a:r>
            <a:r>
              <a:rPr lang="zh-CN" altLang="en-US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32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3]</a:t>
            </a:r>
            <a:r>
              <a:rPr lang="en-US" altLang="zh-CN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zh-CN" altLang="en-US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的密度函数</a:t>
            </a:r>
          </a:p>
        </p:txBody>
      </p:sp>
      <p:sp>
        <p:nvSpPr>
          <p:cNvPr id="5" name="圆角矩形 4"/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0" y="5727383"/>
            <a:ext cx="12192000" cy="487680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1219200" y="186014"/>
            <a:ext cx="9753600" cy="487680"/>
          </a:xfrm>
          <a:prstGeom prst="rect">
            <a:avLst/>
          </a:prstGeom>
          <a:solidFill>
            <a:srgbClr val="FBFAEF">
              <a:alpha val="90000"/>
            </a:srgbClr>
          </a:solidFill>
        </p:spPr>
        <p:txBody>
          <a:bodyPr vert="horz" wrap="none" rtlCol="0" anchor="ctr" anchorCtr="1">
            <a:noAutofit/>
          </a:bodyPr>
          <a:lstStyle/>
          <a:p>
            <a:r>
              <a:rPr lang="zh-CN" altLang="en-US" sz="1600" dirty="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此题未设答案</a:t>
            </a:r>
          </a:p>
        </p:txBody>
      </p:sp>
      <p:grpSp>
        <p:nvGrpSpPr>
          <p:cNvPr id="10" name="组合 9"/>
          <p:cNvGrpSpPr/>
          <p:nvPr>
            <p:custDataLst>
              <p:tags r:id="rId6"/>
            </p:custDataLst>
          </p:nvPr>
        </p:nvGrpSpPr>
        <p:grpSpPr>
          <a:xfrm>
            <a:off x="0" y="0"/>
            <a:ext cx="12192000" cy="635000"/>
            <a:chOff x="127000" y="95250"/>
            <a:chExt cx="12192000" cy="635000"/>
          </a:xfrm>
        </p:grpSpPr>
        <p:sp>
          <p:nvSpPr>
            <p:cNvPr id="6" name="TitleBackground"/>
            <p:cNvSpPr/>
            <p:nvPr>
              <p:custDataLst>
                <p:tags r:id="rId8"/>
              </p:custDataLst>
            </p:nvPr>
          </p:nvSpPr>
          <p:spPr>
            <a:xfrm>
              <a:off x="127000" y="9525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/>
            <p:cNvSpPr/>
            <p:nvPr>
              <p:custDataLst>
                <p:tags r:id="rId9"/>
              </p:custDataLst>
            </p:nvPr>
          </p:nvSpPr>
          <p:spPr>
            <a:xfrm>
              <a:off x="127000" y="9525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/>
            <p:cNvSpPr txBox="1"/>
            <p:nvPr>
              <p:custDataLst>
                <p:tags r:id="rId10"/>
              </p:custDataLst>
            </p:nvPr>
          </p:nvSpPr>
          <p:spPr>
            <a:xfrm>
              <a:off x="381000" y="9525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</a:p>
          </p:txBody>
        </p:sp>
        <p:sp>
          <p:nvSpPr>
            <p:cNvPr id="9" name="TipText"/>
            <p:cNvSpPr txBox="1"/>
            <p:nvPr>
              <p:custDataLst>
                <p:tags r:id="rId11"/>
              </p:custDataLst>
            </p:nvPr>
          </p:nvSpPr>
          <p:spPr>
            <a:xfrm>
              <a:off x="1652905" y="20447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3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3686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2_页面_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7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5700CA-6AEB-4F25-AE5C-7F52A8302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320" y="208280"/>
            <a:ext cx="9144000" cy="1193800"/>
          </a:xfrm>
        </p:spPr>
        <p:txBody>
          <a:bodyPr/>
          <a:lstStyle/>
          <a:p>
            <a:r>
              <a:rPr lang="zh-CN" altLang="en-US" b="1" dirty="0">
                <a:solidFill>
                  <a:srgbClr val="0070C0"/>
                </a:solidFill>
              </a:rPr>
              <a:t>柯西分布和正态分布比较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C57B916-B131-41D5-8849-9AFCC3FA92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 descr="图表, 直方图&#10;&#10;描述已自动生成">
            <a:extLst>
              <a:ext uri="{FF2B5EF4-FFF2-40B4-BE49-F238E27FC236}">
                <a16:creationId xmlns:a16="http://schemas.microsoft.com/office/drawing/2014/main" id="{841BD099-6C72-48A0-A404-4CC795E77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045" y="179578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51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2DC470C-924A-41A5-83C9-CD6C39F86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51" y="433545"/>
            <a:ext cx="11139854" cy="930447"/>
          </a:xfrm>
        </p:spPr>
        <p:txBody>
          <a:bodyPr>
            <a:normAutofit/>
          </a:bodyPr>
          <a:lstStyle/>
          <a:p>
            <a:r>
              <a:rPr lang="en-US" altLang="zh-CN" sz="5400" dirty="0">
                <a:solidFill>
                  <a:srgbClr val="FFFFFF"/>
                </a:solidFill>
              </a:rPr>
              <a:t>Gamma</a:t>
            </a:r>
            <a:r>
              <a:rPr lang="zh-CN" altLang="en-US" sz="5400" dirty="0">
                <a:solidFill>
                  <a:srgbClr val="FFFFFF"/>
                </a:solidFill>
              </a:rPr>
              <a:t>分布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图片包含 图表&#10;&#10;描述已自动生成">
            <a:extLst>
              <a:ext uri="{FF2B5EF4-FFF2-40B4-BE49-F238E27FC236}">
                <a16:creationId xmlns:a16="http://schemas.microsoft.com/office/drawing/2014/main" id="{CDABC917-7924-45AF-AC66-0B006FB47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7" y="1943102"/>
            <a:ext cx="4481354" cy="448135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图表, 折线图&#10;&#10;描述已自动生成">
            <a:extLst>
              <a:ext uri="{FF2B5EF4-FFF2-40B4-BE49-F238E27FC236}">
                <a16:creationId xmlns:a16="http://schemas.microsoft.com/office/drawing/2014/main" id="{F266DAE5-FE25-44B3-BB8B-0C3F0EAA3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213" y="1882140"/>
            <a:ext cx="4542315" cy="454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311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SCORE" val="1.0"/>
  <p:tag name="PROBLEMBLANK" val="[{&quot;num&quot;:1,&quot;caseSensitive&quot;:false,&quot;fuzzyMatch&quot;:false,&quot;Score&quot;:1.0,&quot;answers&quot;:[&quot;&quot;]}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SCORE" val="1.0"/>
  <p:tag name="PROBLEMBLANK" val="[{&quot;num&quot;:1,&quot;caseSensitive&quot;:false,&quot;fuzzyMatch&quot;:false,&quot;Score&quot;:1.0,&quot;answers&quot;:[&quot;&quot;]}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Warni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SCORE" val="3.0"/>
  <p:tag name="PROBLEMBLANK" val="[{&quot;num&quot;:1,&quot;caseSensitive&quot;:false,&quot;fuzzyMatch&quot;:false,&quot;Score&quot;:1.0,&quot;answers&quot;:[&quot;&quot;]},{&quot;num&quot;:2,&quot;caseSensitive&quot;:false,&quot;fuzzyMatch&quot;:false,&quot;Score&quot;:1.0,&quot;answers&quot;:[&quot;&quot;]},{&quot;num&quot;:3,&quot;caseSensitive&quot;:false,&quot;fuzzyMatch&quot;:false,&quot;Score&quot;:1.0,&quot;answers&quot;:[&quot;&quot;]}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Warnin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SCORE" val="3.0"/>
  <p:tag name="PROBLEMBLANK" val="[{&quot;num&quot;:1,&quot;caseSensitive&quot;:false,&quot;fuzzyMatch&quot;:false,&quot;Score&quot;:1.0,&quot;answers&quot;:[&quot;&quot;]},{&quot;num&quot;:2,&quot;caseSensitive&quot;:false,&quot;fuzzyMatch&quot;:false,&quot;Score&quot;:1.0,&quot;answers&quot;:[&quot;&quot;]},{&quot;num&quot;:3,&quot;caseSensitive&quot;:false,&quot;fuzzyMatch&quot;:false,&quot;Score&quot;:1.0,&quot;answers&quot;:[&quot;&quot;]}]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Warnin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SCORE" val="3.0"/>
  <p:tag name="PROBLEMBLANK" val="[{&quot;num&quot;:1,&quot;caseSensitive&quot;:false,&quot;fuzzyMatch&quot;:false,&quot;Score&quot;:1.0,&quot;answers&quot;:[&quot;&quot;]},{&quot;num&quot;:2,&quot;caseSensitive&quot;:false,&quot;fuzzyMatch&quot;:false,&quot;Score&quot;:1.0,&quot;answers&quot;:[&quot;&quot;]},{&quot;num&quot;:3,&quot;caseSensitive&quot;:false,&quot;fuzzyMatch&quot;:false,&quot;Score&quot;:1.0,&quot;answers&quot;:[&quot;&quot;]}]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Warni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Warnin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olling"/>
  <p:tag name="ANONYMOUSPOLLING" val="False"/>
  <p:tag name="PROBLEMSCORE" val="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Pollin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Pollin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  <p:tag name="RAINPROBLEM" val="PollingAnswe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olling"/>
  <p:tag name="ANONYMOUSPOLLING" val="False"/>
  <p:tag name="PROBLEMSCORE" val="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Pollin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Pollin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  <p:tag name="RAINPROBLEM" val="PollingAnsw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762</Words>
  <Application>Microsoft Office PowerPoint</Application>
  <PresentationFormat>宽屏</PresentationFormat>
  <Paragraphs>79</Paragraphs>
  <Slides>47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4" baseType="lpstr">
      <vt:lpstr>等线</vt:lpstr>
      <vt:lpstr>等线 Light</vt:lpstr>
      <vt:lpstr>楷体</vt:lpstr>
      <vt:lpstr>Microsoft Yahei</vt:lpstr>
      <vt:lpstr>Arial</vt:lpstr>
      <vt:lpstr>Cambria Math</vt:lpstr>
      <vt:lpstr>Office 主题​​</vt:lpstr>
      <vt:lpstr> 第11周作业(3S书) P. 145-148：第4.100，4.110，4.113，4.119题。     P. 186-193：第5.49，5.50，5.58，5.74，5.76题。   预习内容: 3S书第五章"Sampling theory"(完)，以及第六章"Estimation theory"至第一节"无偏估计"。 </vt:lpstr>
      <vt:lpstr>PowerPoint 演示文稿</vt:lpstr>
      <vt:lpstr>答案：26!/6!2!3!2!</vt:lpstr>
      <vt:lpstr>PowerPoint 演示文稿</vt:lpstr>
      <vt:lpstr>PowerPoint 演示文稿</vt:lpstr>
      <vt:lpstr>PowerPoint 演示文稿</vt:lpstr>
      <vt:lpstr>PowerPoint 演示文稿</vt:lpstr>
      <vt:lpstr>柯西分布和正态分布比较</vt:lpstr>
      <vt:lpstr>Gamma分布</vt:lpstr>
      <vt:lpstr>Beta分布</vt:lpstr>
      <vt:lpstr>PowerPoint 演示文稿</vt:lpstr>
      <vt:lpstr>PowerPoint 演示文稿</vt:lpstr>
      <vt:lpstr>PowerPoint 演示文稿</vt:lpstr>
      <vt:lpstr>t-分布的密度函数</vt:lpstr>
      <vt:lpstr>PowerPoint 演示文稿</vt:lpstr>
      <vt:lpstr>PowerPoint 演示文稿</vt:lpstr>
      <vt:lpstr>威布尔分布   f(x)=abx^(b-1) ⅇ^(-ax^b )</vt:lpstr>
      <vt:lpstr>麦克斯韦分布√(2/π) α^(3∕2) x^2 ⅇ^(-α x^2∕2)</vt:lpstr>
      <vt:lpstr>二郎分布   λ^k/(k-1)! x^(k-1) ⅇ^(-λx)</vt:lpstr>
      <vt:lpstr>PowerPoint 演示文稿</vt:lpstr>
      <vt:lpstr>PowerPoint 演示文稿</vt:lpstr>
      <vt:lpstr>PowerPoint 演示文稿</vt:lpstr>
      <vt:lpstr>请写出对本课程的感受、建议等（不少于100字，标点符号除外，下课前传答案）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请写出对本课程的感受、建议等（不少于100字，标点符号除外，答完即可下课）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 Jiaxin</dc:creator>
  <cp:lastModifiedBy>Hu Jiaxin</cp:lastModifiedBy>
  <cp:revision>153</cp:revision>
  <dcterms:created xsi:type="dcterms:W3CDTF">2018-11-29T10:06:32Z</dcterms:created>
  <dcterms:modified xsi:type="dcterms:W3CDTF">2021-11-21T22:03:52Z</dcterms:modified>
</cp:coreProperties>
</file>