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5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7644" r:id="rId1"/>
    <p:sldMasterId id="2147487711" r:id="rId2"/>
    <p:sldMasterId id="2147487720" r:id="rId3"/>
    <p:sldMasterId id="2147487728" r:id="rId4"/>
    <p:sldMasterId id="2147487736" r:id="rId5"/>
    <p:sldMasterId id="2147487748" r:id="rId6"/>
  </p:sldMasterIdLst>
  <p:notesMasterIdLst>
    <p:notesMasterId r:id="rId33"/>
  </p:notesMasterIdLst>
  <p:sldIdLst>
    <p:sldId id="457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453" r:id="rId17"/>
    <p:sldId id="413" r:id="rId18"/>
    <p:sldId id="414" r:id="rId19"/>
    <p:sldId id="415" r:id="rId20"/>
    <p:sldId id="416" r:id="rId21"/>
    <p:sldId id="471" r:id="rId22"/>
    <p:sldId id="433" r:id="rId23"/>
    <p:sldId id="434" r:id="rId24"/>
    <p:sldId id="435" r:id="rId25"/>
    <p:sldId id="436" r:id="rId26"/>
    <p:sldId id="459" r:id="rId27"/>
    <p:sldId id="448" r:id="rId28"/>
    <p:sldId id="465" r:id="rId29"/>
    <p:sldId id="470" r:id="rId30"/>
    <p:sldId id="430" r:id="rId31"/>
    <p:sldId id="429" r:id="rId32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19">
          <p15:clr>
            <a:srgbClr val="A4A3A4"/>
          </p15:clr>
        </p15:guide>
        <p15:guide id="3" orient="horz" pos="4201">
          <p15:clr>
            <a:srgbClr val="A4A3A4"/>
          </p15:clr>
        </p15:guide>
        <p15:guide id="4" orient="horz" pos="663">
          <p15:clr>
            <a:srgbClr val="A4A3A4"/>
          </p15:clr>
        </p15:guide>
        <p15:guide id="5" orient="horz" pos="3657">
          <p15:clr>
            <a:srgbClr val="A4A3A4"/>
          </p15:clr>
        </p15:guide>
        <p15:guide id="6" pos="2880">
          <p15:clr>
            <a:srgbClr val="A4A3A4"/>
          </p15:clr>
        </p15:guide>
        <p15:guide id="7" pos="1383">
          <p15:clr>
            <a:srgbClr val="A4A3A4"/>
          </p15:clr>
        </p15:guide>
        <p15:guide id="8" pos="4377">
          <p15:clr>
            <a:srgbClr val="A4A3A4"/>
          </p15:clr>
        </p15:guide>
        <p15:guide id="9" pos="839">
          <p15:clr>
            <a:srgbClr val="A4A3A4"/>
          </p15:clr>
        </p15:guide>
        <p15:guide id="10" pos="49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FF"/>
    <a:srgbClr val="6600FF"/>
    <a:srgbClr val="FFCC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1" autoAdjust="0"/>
    <p:restoredTop sz="86256" autoAdjust="0"/>
  </p:normalViewPr>
  <p:slideViewPr>
    <p:cSldViewPr snapToGrid="0" snapToObjects="1">
      <p:cViewPr varScale="1">
        <p:scale>
          <a:sx n="142" d="100"/>
          <a:sy n="142" d="100"/>
        </p:scale>
        <p:origin x="2232" y="68"/>
      </p:cViewPr>
      <p:guideLst>
        <p:guide orient="horz" pos="2160"/>
        <p:guide orient="horz" pos="119"/>
        <p:guide orient="horz" pos="4201"/>
        <p:guide orient="horz" pos="663"/>
        <p:guide orient="horz" pos="3657"/>
        <p:guide pos="2880"/>
        <p:guide pos="1383"/>
        <p:guide pos="4377"/>
        <p:guide pos="839"/>
        <p:guide pos="492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21" Type="http://schemas.openxmlformats.org/officeDocument/2006/relationships/slide" Target="slides/slide15.xml"/><Relationship Id="rId34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viewProps" Target="viewProps.xml"/><Relationship Id="rId8" Type="http://schemas.openxmlformats.org/officeDocument/2006/relationships/slide" Target="slides/slide2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68973D15-ED9A-40D7-AD39-7CECE0347D0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8A3B4B1-58EE-4CF7-82C4-C49F83D022C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CD38F27-F581-4A5A-BCBF-12C3BFA234B5}" type="datetimeFigureOut">
              <a:rPr lang="zh-CN" altLang="en-US"/>
              <a:pPr>
                <a:defRPr/>
              </a:pPr>
              <a:t>2023/6/2</a:t>
            </a:fld>
            <a:endParaRPr lang="zh-CN" altLang="en-US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65AEC50C-1A35-4D9B-80BD-43393385BE7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6615B652-3FED-4A88-8D91-8083DBC88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0DE3F42-96F0-4CBA-B031-A6D2BB1D4D0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61FE2B2-010E-4C34-93BE-EC4BA15886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B939DB7-48DB-4F2B-9A5D-A377643AED0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幻灯片图像占位符 1">
            <a:extLst>
              <a:ext uri="{FF2B5EF4-FFF2-40B4-BE49-F238E27FC236}">
                <a16:creationId xmlns:a16="http://schemas.microsoft.com/office/drawing/2014/main" id="{76DDF996-1654-4DF3-A9F8-8C3C52D96C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备注占位符 2">
            <a:extLst>
              <a:ext uri="{FF2B5EF4-FFF2-40B4-BE49-F238E27FC236}">
                <a16:creationId xmlns:a16="http://schemas.microsoft.com/office/drawing/2014/main" id="{68BB869C-B7D0-49CE-810C-00764548CE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8372" name="灯片编号占位符 3">
            <a:extLst>
              <a:ext uri="{FF2B5EF4-FFF2-40B4-BE49-F238E27FC236}">
                <a16:creationId xmlns:a16="http://schemas.microsoft.com/office/drawing/2014/main" id="{AFC85EDE-564F-4EF2-A427-78C3D8FFF0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fld id="{44E196DA-C064-46E8-94C6-7F32BE5F28F0}" type="slidenum">
              <a:rPr lang="zh-CN" altLang="en-US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B939DB7-48DB-4F2B-9A5D-A377643AED0A}" type="slidenum">
              <a:rPr lang="zh-CN" altLang="en-US" smtClean="0"/>
              <a:pPr>
                <a:defRPr/>
              </a:pPr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20586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B939DB7-48DB-4F2B-9A5D-A377643AED0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4006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幻灯片图像占位符 1">
            <a:extLst>
              <a:ext uri="{FF2B5EF4-FFF2-40B4-BE49-F238E27FC236}">
                <a16:creationId xmlns:a16="http://schemas.microsoft.com/office/drawing/2014/main" id="{CE7D71E3-1FB3-49FA-B354-14273889235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备注占位符 2">
            <a:extLst>
              <a:ext uri="{FF2B5EF4-FFF2-40B4-BE49-F238E27FC236}">
                <a16:creationId xmlns:a16="http://schemas.microsoft.com/office/drawing/2014/main" id="{D06B4E65-FB2F-4A43-818C-29F30733E0B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8852" name="灯片编号占位符 3">
            <a:extLst>
              <a:ext uri="{FF2B5EF4-FFF2-40B4-BE49-F238E27FC236}">
                <a16:creationId xmlns:a16="http://schemas.microsoft.com/office/drawing/2014/main" id="{1FDB5897-812A-429C-90E6-6B09677051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C8A4A4-6024-4F7D-8B5C-017AAD4F1DCD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A8FD01FF-2664-43B2-89B1-570083C1871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734B14B5-DD86-4E27-9508-D6F81389EA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Tx/>
              <a:buChar char="•"/>
            </a:pPr>
            <a:endParaRPr lang="zh-CN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2513AB9A-E5B1-490F-A88A-9CAF502E70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65E028-8348-4DC7-ACE5-27581905ACC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幻灯片图像占位符 1">
            <a:extLst>
              <a:ext uri="{FF2B5EF4-FFF2-40B4-BE49-F238E27FC236}">
                <a16:creationId xmlns:a16="http://schemas.microsoft.com/office/drawing/2014/main" id="{25A1201C-5C4E-41B8-AD35-C6B414FC03D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备注占位符 2">
            <a:extLst>
              <a:ext uri="{FF2B5EF4-FFF2-40B4-BE49-F238E27FC236}">
                <a16:creationId xmlns:a16="http://schemas.microsoft.com/office/drawing/2014/main" id="{ECC6758A-7ECA-4E96-9B63-FFAB767B173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71684" name="灯片编号占位符 3">
            <a:extLst>
              <a:ext uri="{FF2B5EF4-FFF2-40B4-BE49-F238E27FC236}">
                <a16:creationId xmlns:a16="http://schemas.microsoft.com/office/drawing/2014/main" id="{5A85B6B0-A1D9-4C78-AACE-6ACE38FC156D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B17BA62-ED44-4A90-B9C4-0B62B84E4FD7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57993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9119D5-DF31-4584-855A-E50FDC45D1B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5310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429" y="5171756"/>
            <a:ext cx="2808710" cy="1677931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4" name="矩形 3"/>
          <p:cNvSpPr/>
          <p:nvPr userDrawn="1"/>
        </p:nvSpPr>
        <p:spPr>
          <a:xfrm>
            <a:off x="5675112" y="4889201"/>
            <a:ext cx="3460578" cy="1960488"/>
          </a:xfrm>
          <a:prstGeom prst="rect">
            <a:avLst/>
          </a:prstGeom>
          <a:gradFill>
            <a:gsLst>
              <a:gs pos="0">
                <a:sysClr val="window" lastClr="FFFFFF">
                  <a:alpha val="67000"/>
                </a:sysClr>
              </a:gs>
              <a:gs pos="100000">
                <a:sysClr val="window" lastClr="FFFFFF">
                  <a:alpha val="28000"/>
                </a:sysClr>
              </a:gs>
            </a:gsLst>
            <a:lin ang="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矩形 4"/>
          <p:cNvSpPr/>
          <p:nvPr userDrawn="1"/>
        </p:nvSpPr>
        <p:spPr>
          <a:xfrm>
            <a:off x="936501" y="155090"/>
            <a:ext cx="275435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工程制图基础</a:t>
            </a:r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406" y="0"/>
            <a:ext cx="864095" cy="894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905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课程总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6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129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8000" b="1">
                <a:solidFill>
                  <a:schemeClr val="tx1"/>
                </a:solidFill>
                <a:latin typeface="黑体" pitchFamily="49" charset="-122"/>
                <a:ea typeface="黑体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 b="1">
                <a:solidFill>
                  <a:schemeClr val="tx1"/>
                </a:solidFill>
                <a:latin typeface="黑体" pitchFamily="49" charset="-122"/>
                <a:ea typeface="黑体" pitchFamily="49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41557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每讲标题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02_14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6E8F9"/>
              </a:clrFrom>
              <a:clrTo>
                <a:srgbClr val="F6E8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81638"/>
            <a:ext cx="2916237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 userDrawn="1"/>
        </p:nvSpPr>
        <p:spPr>
          <a:xfrm>
            <a:off x="6156325" y="5373688"/>
            <a:ext cx="2987675" cy="1484312"/>
          </a:xfrm>
          <a:prstGeom prst="rect">
            <a:avLst/>
          </a:prstGeom>
          <a:gradFill>
            <a:gsLst>
              <a:gs pos="0">
                <a:schemeClr val="bg1">
                  <a:alpha val="67000"/>
                </a:schemeClr>
              </a:gs>
              <a:gs pos="100000">
                <a:schemeClr val="bg1">
                  <a:alpha val="28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</p:txBody>
      </p:sp>
      <p:sp>
        <p:nvSpPr>
          <p:cNvPr id="5" name="Rectangle 2"/>
          <p:cNvSpPr>
            <a:spLocks noChangeArrowheads="1"/>
          </p:cNvSpPr>
          <p:nvPr userDrawn="1"/>
        </p:nvSpPr>
        <p:spPr bwMode="auto">
          <a:xfrm>
            <a:off x="717550" y="1624013"/>
            <a:ext cx="1343025" cy="44450"/>
          </a:xfrm>
          <a:prstGeom prst="rect">
            <a:avLst/>
          </a:prstGeom>
          <a:gradFill rotWithShape="0">
            <a:gsLst>
              <a:gs pos="0">
                <a:srgbClr val="DCDCEA"/>
              </a:gs>
              <a:gs pos="100000">
                <a:srgbClr val="00006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 userDrawn="1"/>
        </p:nvSpPr>
        <p:spPr bwMode="auto">
          <a:xfrm>
            <a:off x="611188" y="1052513"/>
            <a:ext cx="15636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  <a:cs typeface="+mn-cs"/>
              </a:rPr>
              <a:t>第    讲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539750" y="476250"/>
            <a:ext cx="35702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清华大学国家级精品课程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552" y="2420888"/>
            <a:ext cx="7848600" cy="1371600"/>
          </a:xfrm>
        </p:spPr>
        <p:txBody>
          <a:bodyPr/>
          <a:lstStyle>
            <a:lvl1pPr>
              <a:defRPr sz="54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46853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/>
          <p:cNvSpPr txBox="1">
            <a:spLocks/>
          </p:cNvSpPr>
          <p:nvPr userDrawn="1"/>
        </p:nvSpPr>
        <p:spPr bwMode="auto">
          <a:xfrm>
            <a:off x="3952875" y="6434138"/>
            <a:ext cx="2895600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黑体" pitchFamily="2" charset="-122"/>
                <a:ea typeface="黑体" pitchFamily="2" charset="-122"/>
                <a:cs typeface="+mn-cs"/>
              </a:rPr>
              <a:t>零件图</a:t>
            </a:r>
          </a:p>
        </p:txBody>
      </p:sp>
      <p:sp>
        <p:nvSpPr>
          <p:cNvPr id="3" name="Title 6"/>
          <p:cNvSpPr txBox="1">
            <a:spLocks/>
          </p:cNvSpPr>
          <p:nvPr userDrawn="1"/>
        </p:nvSpPr>
        <p:spPr bwMode="auto">
          <a:xfrm>
            <a:off x="889000" y="476250"/>
            <a:ext cx="6923088" cy="7254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黑体" pitchFamily="2" charset="-122"/>
                <a:ea typeface="黑体" pitchFamily="2" charset="-122"/>
                <a:cs typeface="+mn-cs"/>
              </a:rPr>
              <a:t>内 容</a:t>
            </a:r>
          </a:p>
        </p:txBody>
      </p:sp>
      <p:grpSp>
        <p:nvGrpSpPr>
          <p:cNvPr id="4" name="组合 12"/>
          <p:cNvGrpSpPr/>
          <p:nvPr userDrawn="1"/>
        </p:nvGrpSpPr>
        <p:grpSpPr>
          <a:xfrm flipV="1">
            <a:off x="0" y="1412776"/>
            <a:ext cx="9144000" cy="288032"/>
            <a:chOff x="-40060" y="4227605"/>
            <a:chExt cx="15641884" cy="367574"/>
          </a:xfrm>
          <a:solidFill>
            <a:schemeClr val="accent6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5" name="组合 13"/>
            <p:cNvGrpSpPr/>
            <p:nvPr/>
          </p:nvGrpSpPr>
          <p:grpSpPr>
            <a:xfrm>
              <a:off x="-40060" y="4227605"/>
              <a:ext cx="7820942" cy="364510"/>
              <a:chOff x="4635815" y="4227605"/>
              <a:chExt cx="7820942" cy="364510"/>
            </a:xfrm>
            <a:grpFill/>
          </p:grpSpPr>
          <p:sp>
            <p:nvSpPr>
              <p:cNvPr id="10" name="矩形 18"/>
              <p:cNvSpPr/>
              <p:nvPr/>
            </p:nvSpPr>
            <p:spPr>
              <a:xfrm>
                <a:off x="6786027" y="4320679"/>
                <a:ext cx="5670730" cy="27003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宋体"/>
                  <a:cs typeface="+mn-cs"/>
                </a:endParaRPr>
              </a:p>
            </p:txBody>
          </p:sp>
          <p:sp>
            <p:nvSpPr>
              <p:cNvPr id="11" name="矩形 19"/>
              <p:cNvSpPr/>
              <p:nvPr/>
            </p:nvSpPr>
            <p:spPr>
              <a:xfrm>
                <a:off x="4635815" y="4227605"/>
                <a:ext cx="1800000" cy="27003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宋体"/>
                  <a:cs typeface="+mn-cs"/>
                </a:endParaRPr>
              </a:p>
            </p:txBody>
          </p:sp>
          <p:sp>
            <p:nvSpPr>
              <p:cNvPr id="12" name="矩形 4"/>
              <p:cNvSpPr/>
              <p:nvPr/>
            </p:nvSpPr>
            <p:spPr>
              <a:xfrm>
                <a:off x="6426510" y="4227606"/>
                <a:ext cx="368581" cy="364509"/>
              </a:xfrm>
              <a:custGeom>
                <a:avLst/>
                <a:gdLst>
                  <a:gd name="connsiteX0" fmla="*/ 0 w 360000"/>
                  <a:gd name="connsiteY0" fmla="*/ 0 h 270030"/>
                  <a:gd name="connsiteX1" fmla="*/ 360000 w 360000"/>
                  <a:gd name="connsiteY1" fmla="*/ 0 h 270030"/>
                  <a:gd name="connsiteX2" fmla="*/ 360000 w 360000"/>
                  <a:gd name="connsiteY2" fmla="*/ 270030 h 270030"/>
                  <a:gd name="connsiteX3" fmla="*/ 0 w 360000"/>
                  <a:gd name="connsiteY3" fmla="*/ 270030 h 270030"/>
                  <a:gd name="connsiteX4" fmla="*/ 0 w 360000"/>
                  <a:gd name="connsiteY4" fmla="*/ 0 h 270030"/>
                  <a:gd name="connsiteX0" fmla="*/ 0 w 364864"/>
                  <a:gd name="connsiteY0" fmla="*/ 0 h 270030"/>
                  <a:gd name="connsiteX1" fmla="*/ 364864 w 364864"/>
                  <a:gd name="connsiteY1" fmla="*/ 72957 h 270030"/>
                  <a:gd name="connsiteX2" fmla="*/ 360000 w 364864"/>
                  <a:gd name="connsiteY2" fmla="*/ 270030 h 270030"/>
                  <a:gd name="connsiteX3" fmla="*/ 0 w 364864"/>
                  <a:gd name="connsiteY3" fmla="*/ 270030 h 270030"/>
                  <a:gd name="connsiteX4" fmla="*/ 0 w 364864"/>
                  <a:gd name="connsiteY4" fmla="*/ 0 h 270030"/>
                  <a:gd name="connsiteX0" fmla="*/ 0 w 364864"/>
                  <a:gd name="connsiteY0" fmla="*/ 0 h 294349"/>
                  <a:gd name="connsiteX1" fmla="*/ 364864 w 364864"/>
                  <a:gd name="connsiteY1" fmla="*/ 72957 h 294349"/>
                  <a:gd name="connsiteX2" fmla="*/ 364864 w 364864"/>
                  <a:gd name="connsiteY2" fmla="*/ 294349 h 294349"/>
                  <a:gd name="connsiteX3" fmla="*/ 0 w 364864"/>
                  <a:gd name="connsiteY3" fmla="*/ 270030 h 294349"/>
                  <a:gd name="connsiteX4" fmla="*/ 0 w 364864"/>
                  <a:gd name="connsiteY4" fmla="*/ 0 h 294349"/>
                  <a:gd name="connsiteX0" fmla="*/ 0 w 364864"/>
                  <a:gd name="connsiteY0" fmla="*/ 0 h 290893"/>
                  <a:gd name="connsiteX1" fmla="*/ 364864 w 364864"/>
                  <a:gd name="connsiteY1" fmla="*/ 72957 h 290893"/>
                  <a:gd name="connsiteX2" fmla="*/ 363396 w 364864"/>
                  <a:gd name="connsiteY2" fmla="*/ 290893 h 290893"/>
                  <a:gd name="connsiteX3" fmla="*/ 358533 w 364864"/>
                  <a:gd name="connsiteY3" fmla="*/ 266574 h 290893"/>
                  <a:gd name="connsiteX4" fmla="*/ 0 w 364864"/>
                  <a:gd name="connsiteY4" fmla="*/ 270030 h 290893"/>
                  <a:gd name="connsiteX5" fmla="*/ 0 w 364864"/>
                  <a:gd name="connsiteY5" fmla="*/ 0 h 290893"/>
                  <a:gd name="connsiteX0" fmla="*/ 0 w 368581"/>
                  <a:gd name="connsiteY0" fmla="*/ 0 h 321274"/>
                  <a:gd name="connsiteX1" fmla="*/ 364864 w 368581"/>
                  <a:gd name="connsiteY1" fmla="*/ 72957 h 321274"/>
                  <a:gd name="connsiteX2" fmla="*/ 363396 w 368581"/>
                  <a:gd name="connsiteY2" fmla="*/ 290893 h 321274"/>
                  <a:gd name="connsiteX3" fmla="*/ 368261 w 368581"/>
                  <a:gd name="connsiteY3" fmla="*/ 320076 h 321274"/>
                  <a:gd name="connsiteX4" fmla="*/ 0 w 368581"/>
                  <a:gd name="connsiteY4" fmla="*/ 270030 h 321274"/>
                  <a:gd name="connsiteX5" fmla="*/ 0 w 368581"/>
                  <a:gd name="connsiteY5" fmla="*/ 0 h 321274"/>
                  <a:gd name="connsiteX0" fmla="*/ 0 w 368581"/>
                  <a:gd name="connsiteY0" fmla="*/ 0 h 321274"/>
                  <a:gd name="connsiteX1" fmla="*/ 364864 w 368581"/>
                  <a:gd name="connsiteY1" fmla="*/ 87549 h 321274"/>
                  <a:gd name="connsiteX2" fmla="*/ 363396 w 368581"/>
                  <a:gd name="connsiteY2" fmla="*/ 290893 h 321274"/>
                  <a:gd name="connsiteX3" fmla="*/ 368261 w 368581"/>
                  <a:gd name="connsiteY3" fmla="*/ 320076 h 321274"/>
                  <a:gd name="connsiteX4" fmla="*/ 0 w 368581"/>
                  <a:gd name="connsiteY4" fmla="*/ 270030 h 321274"/>
                  <a:gd name="connsiteX5" fmla="*/ 0 w 368581"/>
                  <a:gd name="connsiteY5" fmla="*/ 0 h 321274"/>
                  <a:gd name="connsiteX0" fmla="*/ 0 w 368581"/>
                  <a:gd name="connsiteY0" fmla="*/ 0 h 364509"/>
                  <a:gd name="connsiteX1" fmla="*/ 364864 w 368581"/>
                  <a:gd name="connsiteY1" fmla="*/ 87549 h 364509"/>
                  <a:gd name="connsiteX2" fmla="*/ 363396 w 368581"/>
                  <a:gd name="connsiteY2" fmla="*/ 290893 h 364509"/>
                  <a:gd name="connsiteX3" fmla="*/ 368261 w 368581"/>
                  <a:gd name="connsiteY3" fmla="*/ 363850 h 364509"/>
                  <a:gd name="connsiteX4" fmla="*/ 0 w 368581"/>
                  <a:gd name="connsiteY4" fmla="*/ 270030 h 364509"/>
                  <a:gd name="connsiteX5" fmla="*/ 0 w 368581"/>
                  <a:gd name="connsiteY5" fmla="*/ 0 h 364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8581" h="364509">
                    <a:moveTo>
                      <a:pt x="0" y="0"/>
                    </a:moveTo>
                    <a:lnTo>
                      <a:pt x="364864" y="87549"/>
                    </a:lnTo>
                    <a:cubicBezTo>
                      <a:pt x="364375" y="160194"/>
                      <a:pt x="363885" y="218248"/>
                      <a:pt x="363396" y="290893"/>
                    </a:cubicBezTo>
                    <a:cubicBezTo>
                      <a:pt x="361286" y="281635"/>
                      <a:pt x="370371" y="373108"/>
                      <a:pt x="368261" y="363850"/>
                    </a:cubicBezTo>
                    <a:lnTo>
                      <a:pt x="0" y="2700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宋体"/>
                  <a:cs typeface="+mn-cs"/>
                </a:endParaRPr>
              </a:p>
            </p:txBody>
          </p:sp>
        </p:grpSp>
        <p:grpSp>
          <p:nvGrpSpPr>
            <p:cNvPr id="6" name="组合 14"/>
            <p:cNvGrpSpPr/>
            <p:nvPr/>
          </p:nvGrpSpPr>
          <p:grpSpPr>
            <a:xfrm flipH="1">
              <a:off x="7780882" y="4230669"/>
              <a:ext cx="7820942" cy="364510"/>
              <a:chOff x="4635815" y="4227605"/>
              <a:chExt cx="7820942" cy="364510"/>
            </a:xfrm>
            <a:grpFill/>
          </p:grpSpPr>
          <p:sp>
            <p:nvSpPr>
              <p:cNvPr id="7" name="矩形 15"/>
              <p:cNvSpPr/>
              <p:nvPr/>
            </p:nvSpPr>
            <p:spPr>
              <a:xfrm>
                <a:off x="6786027" y="4320679"/>
                <a:ext cx="5670730" cy="27003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宋体"/>
                  <a:cs typeface="+mn-cs"/>
                </a:endParaRPr>
              </a:p>
            </p:txBody>
          </p:sp>
          <p:sp>
            <p:nvSpPr>
              <p:cNvPr id="8" name="矩形 16"/>
              <p:cNvSpPr/>
              <p:nvPr/>
            </p:nvSpPr>
            <p:spPr>
              <a:xfrm>
                <a:off x="4635815" y="4227605"/>
                <a:ext cx="1800000" cy="27003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宋体"/>
                  <a:cs typeface="+mn-cs"/>
                </a:endParaRPr>
              </a:p>
            </p:txBody>
          </p:sp>
          <p:sp>
            <p:nvSpPr>
              <p:cNvPr id="9" name="矩形 4"/>
              <p:cNvSpPr/>
              <p:nvPr/>
            </p:nvSpPr>
            <p:spPr>
              <a:xfrm>
                <a:off x="6426510" y="4227606"/>
                <a:ext cx="368581" cy="364509"/>
              </a:xfrm>
              <a:custGeom>
                <a:avLst/>
                <a:gdLst>
                  <a:gd name="connsiteX0" fmla="*/ 0 w 360000"/>
                  <a:gd name="connsiteY0" fmla="*/ 0 h 270030"/>
                  <a:gd name="connsiteX1" fmla="*/ 360000 w 360000"/>
                  <a:gd name="connsiteY1" fmla="*/ 0 h 270030"/>
                  <a:gd name="connsiteX2" fmla="*/ 360000 w 360000"/>
                  <a:gd name="connsiteY2" fmla="*/ 270030 h 270030"/>
                  <a:gd name="connsiteX3" fmla="*/ 0 w 360000"/>
                  <a:gd name="connsiteY3" fmla="*/ 270030 h 270030"/>
                  <a:gd name="connsiteX4" fmla="*/ 0 w 360000"/>
                  <a:gd name="connsiteY4" fmla="*/ 0 h 270030"/>
                  <a:gd name="connsiteX0" fmla="*/ 0 w 364864"/>
                  <a:gd name="connsiteY0" fmla="*/ 0 h 270030"/>
                  <a:gd name="connsiteX1" fmla="*/ 364864 w 364864"/>
                  <a:gd name="connsiteY1" fmla="*/ 72957 h 270030"/>
                  <a:gd name="connsiteX2" fmla="*/ 360000 w 364864"/>
                  <a:gd name="connsiteY2" fmla="*/ 270030 h 270030"/>
                  <a:gd name="connsiteX3" fmla="*/ 0 w 364864"/>
                  <a:gd name="connsiteY3" fmla="*/ 270030 h 270030"/>
                  <a:gd name="connsiteX4" fmla="*/ 0 w 364864"/>
                  <a:gd name="connsiteY4" fmla="*/ 0 h 270030"/>
                  <a:gd name="connsiteX0" fmla="*/ 0 w 364864"/>
                  <a:gd name="connsiteY0" fmla="*/ 0 h 294349"/>
                  <a:gd name="connsiteX1" fmla="*/ 364864 w 364864"/>
                  <a:gd name="connsiteY1" fmla="*/ 72957 h 294349"/>
                  <a:gd name="connsiteX2" fmla="*/ 364864 w 364864"/>
                  <a:gd name="connsiteY2" fmla="*/ 294349 h 294349"/>
                  <a:gd name="connsiteX3" fmla="*/ 0 w 364864"/>
                  <a:gd name="connsiteY3" fmla="*/ 270030 h 294349"/>
                  <a:gd name="connsiteX4" fmla="*/ 0 w 364864"/>
                  <a:gd name="connsiteY4" fmla="*/ 0 h 294349"/>
                  <a:gd name="connsiteX0" fmla="*/ 0 w 364864"/>
                  <a:gd name="connsiteY0" fmla="*/ 0 h 290893"/>
                  <a:gd name="connsiteX1" fmla="*/ 364864 w 364864"/>
                  <a:gd name="connsiteY1" fmla="*/ 72957 h 290893"/>
                  <a:gd name="connsiteX2" fmla="*/ 363396 w 364864"/>
                  <a:gd name="connsiteY2" fmla="*/ 290893 h 290893"/>
                  <a:gd name="connsiteX3" fmla="*/ 358533 w 364864"/>
                  <a:gd name="connsiteY3" fmla="*/ 266574 h 290893"/>
                  <a:gd name="connsiteX4" fmla="*/ 0 w 364864"/>
                  <a:gd name="connsiteY4" fmla="*/ 270030 h 290893"/>
                  <a:gd name="connsiteX5" fmla="*/ 0 w 364864"/>
                  <a:gd name="connsiteY5" fmla="*/ 0 h 290893"/>
                  <a:gd name="connsiteX0" fmla="*/ 0 w 368581"/>
                  <a:gd name="connsiteY0" fmla="*/ 0 h 321274"/>
                  <a:gd name="connsiteX1" fmla="*/ 364864 w 368581"/>
                  <a:gd name="connsiteY1" fmla="*/ 72957 h 321274"/>
                  <a:gd name="connsiteX2" fmla="*/ 363396 w 368581"/>
                  <a:gd name="connsiteY2" fmla="*/ 290893 h 321274"/>
                  <a:gd name="connsiteX3" fmla="*/ 368261 w 368581"/>
                  <a:gd name="connsiteY3" fmla="*/ 320076 h 321274"/>
                  <a:gd name="connsiteX4" fmla="*/ 0 w 368581"/>
                  <a:gd name="connsiteY4" fmla="*/ 270030 h 321274"/>
                  <a:gd name="connsiteX5" fmla="*/ 0 w 368581"/>
                  <a:gd name="connsiteY5" fmla="*/ 0 h 321274"/>
                  <a:gd name="connsiteX0" fmla="*/ 0 w 368581"/>
                  <a:gd name="connsiteY0" fmla="*/ 0 h 321274"/>
                  <a:gd name="connsiteX1" fmla="*/ 364864 w 368581"/>
                  <a:gd name="connsiteY1" fmla="*/ 87549 h 321274"/>
                  <a:gd name="connsiteX2" fmla="*/ 363396 w 368581"/>
                  <a:gd name="connsiteY2" fmla="*/ 290893 h 321274"/>
                  <a:gd name="connsiteX3" fmla="*/ 368261 w 368581"/>
                  <a:gd name="connsiteY3" fmla="*/ 320076 h 321274"/>
                  <a:gd name="connsiteX4" fmla="*/ 0 w 368581"/>
                  <a:gd name="connsiteY4" fmla="*/ 270030 h 321274"/>
                  <a:gd name="connsiteX5" fmla="*/ 0 w 368581"/>
                  <a:gd name="connsiteY5" fmla="*/ 0 h 321274"/>
                  <a:gd name="connsiteX0" fmla="*/ 0 w 368581"/>
                  <a:gd name="connsiteY0" fmla="*/ 0 h 364509"/>
                  <a:gd name="connsiteX1" fmla="*/ 364864 w 368581"/>
                  <a:gd name="connsiteY1" fmla="*/ 87549 h 364509"/>
                  <a:gd name="connsiteX2" fmla="*/ 363396 w 368581"/>
                  <a:gd name="connsiteY2" fmla="*/ 290893 h 364509"/>
                  <a:gd name="connsiteX3" fmla="*/ 368261 w 368581"/>
                  <a:gd name="connsiteY3" fmla="*/ 363850 h 364509"/>
                  <a:gd name="connsiteX4" fmla="*/ 0 w 368581"/>
                  <a:gd name="connsiteY4" fmla="*/ 270030 h 364509"/>
                  <a:gd name="connsiteX5" fmla="*/ 0 w 368581"/>
                  <a:gd name="connsiteY5" fmla="*/ 0 h 364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68581" h="364509">
                    <a:moveTo>
                      <a:pt x="0" y="0"/>
                    </a:moveTo>
                    <a:lnTo>
                      <a:pt x="364864" y="87549"/>
                    </a:lnTo>
                    <a:cubicBezTo>
                      <a:pt x="364375" y="160194"/>
                      <a:pt x="363885" y="218248"/>
                      <a:pt x="363396" y="290893"/>
                    </a:cubicBezTo>
                    <a:cubicBezTo>
                      <a:pt x="361286" y="281635"/>
                      <a:pt x="370371" y="373108"/>
                      <a:pt x="368261" y="363850"/>
                    </a:cubicBezTo>
                    <a:lnTo>
                      <a:pt x="0" y="2700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宋体"/>
                  <a:cs typeface="+mn-cs"/>
                </a:endParaRPr>
              </a:p>
            </p:txBody>
          </p:sp>
        </p:grpSp>
      </p:grpSp>
      <p:sp>
        <p:nvSpPr>
          <p:cNvPr id="13" name="Rectangle 5"/>
          <p:cNvSpPr>
            <a:spLocks noChangeArrowheads="1"/>
          </p:cNvSpPr>
          <p:nvPr userDrawn="1"/>
        </p:nvSpPr>
        <p:spPr bwMode="auto">
          <a:xfrm flipV="1">
            <a:off x="395288" y="6332538"/>
            <a:ext cx="8748712" cy="49212"/>
          </a:xfrm>
          <a:prstGeom prst="rect">
            <a:avLst/>
          </a:prstGeom>
          <a:solidFill>
            <a:schemeClr val="accent6">
              <a:lumMod val="50000"/>
              <a:alpha val="8117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44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charset="0"/>
              <a:ea typeface="宋体" charset="-122"/>
              <a:cs typeface="+mn-cs"/>
            </a:endParaRPr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875463" y="6381750"/>
            <a:ext cx="2133600" cy="365125"/>
          </a:xfrm>
        </p:spPr>
        <p:txBody>
          <a:bodyPr/>
          <a:lstStyle>
            <a:lvl1pPr>
              <a:defRPr>
                <a:solidFill>
                  <a:srgbClr val="404040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7104B2-6973-4FEC-B799-EFE8899A2FA0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52308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4"/>
          <p:cNvSpPr/>
          <p:nvPr userDrawn="1"/>
        </p:nvSpPr>
        <p:spPr>
          <a:xfrm>
            <a:off x="0" y="333375"/>
            <a:ext cx="9144000" cy="7254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</p:txBody>
      </p:sp>
      <p:pic>
        <p:nvPicPr>
          <p:cNvPr id="3" name="Picture 8" descr="tsinghua_logo1.g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0"/>
            <a:ext cx="144145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/>
          <p:cNvSpPr txBox="1">
            <a:spLocks/>
          </p:cNvSpPr>
          <p:nvPr userDrawn="1"/>
        </p:nvSpPr>
        <p:spPr bwMode="auto">
          <a:xfrm>
            <a:off x="3952875" y="6434138"/>
            <a:ext cx="2895600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黑体" pitchFamily="2" charset="-122"/>
              <a:ea typeface="黑体" pitchFamily="2" charset="-122"/>
              <a:cs typeface="+mn-cs"/>
            </a:endParaRPr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 flipV="1">
            <a:off x="395288" y="6332538"/>
            <a:ext cx="8748712" cy="49212"/>
          </a:xfrm>
          <a:prstGeom prst="rect">
            <a:avLst/>
          </a:prstGeom>
          <a:solidFill>
            <a:schemeClr val="accent6">
              <a:lumMod val="50000"/>
              <a:alpha val="8117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44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charset="0"/>
              <a:ea typeface="宋体" charset="-122"/>
              <a:cs typeface="+mn-cs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875463" y="6381750"/>
            <a:ext cx="2133600" cy="365125"/>
          </a:xfrm>
        </p:spPr>
        <p:txBody>
          <a:bodyPr/>
          <a:lstStyle>
            <a:lvl1pPr>
              <a:defRPr>
                <a:solidFill>
                  <a:srgbClr val="404040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C9A68C-39DE-49DC-B9C0-4F68B645DD9E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3412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/>
          <p:cNvSpPr txBox="1">
            <a:spLocks/>
          </p:cNvSpPr>
          <p:nvPr userDrawn="1"/>
        </p:nvSpPr>
        <p:spPr bwMode="auto">
          <a:xfrm>
            <a:off x="3952875" y="6434138"/>
            <a:ext cx="2895600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黑体" pitchFamily="2" charset="-122"/>
                <a:ea typeface="黑体" pitchFamily="2" charset="-122"/>
                <a:cs typeface="+mn-cs"/>
              </a:rPr>
              <a:t>零件图</a:t>
            </a:r>
          </a:p>
        </p:txBody>
      </p:sp>
      <p:sp>
        <p:nvSpPr>
          <p:cNvPr id="3" name="Rectangle 5"/>
          <p:cNvSpPr>
            <a:spLocks noChangeArrowheads="1"/>
          </p:cNvSpPr>
          <p:nvPr userDrawn="1"/>
        </p:nvSpPr>
        <p:spPr bwMode="auto">
          <a:xfrm flipV="1">
            <a:off x="395288" y="6332538"/>
            <a:ext cx="8748712" cy="49212"/>
          </a:xfrm>
          <a:prstGeom prst="rect">
            <a:avLst/>
          </a:prstGeom>
          <a:solidFill>
            <a:schemeClr val="accent6">
              <a:lumMod val="50000"/>
              <a:alpha val="8117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zh-CN" sz="44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charset="0"/>
              <a:ea typeface="宋体" charset="-122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875463" y="6381750"/>
            <a:ext cx="2133600" cy="365125"/>
          </a:xfrm>
        </p:spPr>
        <p:txBody>
          <a:bodyPr/>
          <a:lstStyle>
            <a:lvl1pPr>
              <a:defRPr>
                <a:solidFill>
                  <a:srgbClr val="404040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CFB73CB-22FC-499E-8463-AD1E24B0D84E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991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宋体" pitchFamily="2" charset="-122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宋体" pitchFamily="2" charset="-122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F0D6BD5-8BBB-46F1-8117-FE6D9E0AF07C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16787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429" y="5171756"/>
            <a:ext cx="2808710" cy="1677931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4" name="矩形 3"/>
          <p:cNvSpPr/>
          <p:nvPr userDrawn="1"/>
        </p:nvSpPr>
        <p:spPr>
          <a:xfrm>
            <a:off x="5675112" y="4889201"/>
            <a:ext cx="3460578" cy="1960488"/>
          </a:xfrm>
          <a:prstGeom prst="rect">
            <a:avLst/>
          </a:prstGeom>
          <a:gradFill>
            <a:gsLst>
              <a:gs pos="0">
                <a:sysClr val="window" lastClr="FFFFFF">
                  <a:alpha val="67000"/>
                </a:sysClr>
              </a:gs>
              <a:gs pos="100000">
                <a:sysClr val="window" lastClr="FFFFFF">
                  <a:alpha val="28000"/>
                </a:sysClr>
              </a:gs>
            </a:gsLst>
            <a:lin ang="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矩形 4"/>
          <p:cNvSpPr/>
          <p:nvPr userDrawn="1"/>
        </p:nvSpPr>
        <p:spPr>
          <a:xfrm>
            <a:off x="936501" y="155090"/>
            <a:ext cx="275435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kumimoji="0" lang="zh-CN" altLang="en-US" sz="3200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latin typeface="Arial" panose="020B0604020202020204" pitchFamily="34" charset="0"/>
              </a:rPr>
              <a:t>工程制图基础</a:t>
            </a:r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406" y="0"/>
            <a:ext cx="864095" cy="894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1429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每讲标题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02_14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6E8F9"/>
              </a:clrFrom>
              <a:clrTo>
                <a:srgbClr val="F6E8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81638"/>
            <a:ext cx="2916237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 userDrawn="1"/>
        </p:nvSpPr>
        <p:spPr>
          <a:xfrm>
            <a:off x="6065621" y="5317274"/>
            <a:ext cx="2987675" cy="1484312"/>
          </a:xfrm>
          <a:prstGeom prst="rect">
            <a:avLst/>
          </a:prstGeom>
          <a:gradFill>
            <a:gsLst>
              <a:gs pos="0">
                <a:schemeClr val="bg1">
                  <a:alpha val="67000"/>
                </a:schemeClr>
              </a:gs>
              <a:gs pos="100000">
                <a:schemeClr val="bg1">
                  <a:alpha val="28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 sz="1800" b="0">
              <a:solidFill>
                <a:srgbClr val="FFFFFF"/>
              </a:solidFill>
            </a:endParaRPr>
          </a:p>
        </p:txBody>
      </p:sp>
      <p:grpSp>
        <p:nvGrpSpPr>
          <p:cNvPr id="2" name="组合 1"/>
          <p:cNvGrpSpPr/>
          <p:nvPr userDrawn="1"/>
        </p:nvGrpSpPr>
        <p:grpSpPr>
          <a:xfrm>
            <a:off x="446351" y="595313"/>
            <a:ext cx="1563687" cy="751417"/>
            <a:chOff x="607218" y="917046"/>
            <a:chExt cx="1563687" cy="751417"/>
          </a:xfrm>
        </p:grpSpPr>
        <p:sp>
          <p:nvSpPr>
            <p:cNvPr id="5" name="Rectangle 2"/>
            <p:cNvSpPr>
              <a:spLocks noChangeArrowheads="1"/>
            </p:cNvSpPr>
            <p:nvPr userDrawn="1"/>
          </p:nvSpPr>
          <p:spPr bwMode="auto">
            <a:xfrm>
              <a:off x="717550" y="1624013"/>
              <a:ext cx="1343025" cy="44450"/>
            </a:xfrm>
            <a:prstGeom prst="rect">
              <a:avLst/>
            </a:prstGeom>
            <a:gradFill rotWithShape="0">
              <a:gsLst>
                <a:gs pos="0">
                  <a:srgbClr val="DCDCEA"/>
                </a:gs>
                <a:gs pos="100000">
                  <a:srgbClr val="00006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>
                <a:defRPr/>
              </a:pPr>
              <a:endParaRPr kumimoji="0" lang="zh-CN" altLang="en-US" sz="2000" b="0" dirty="0">
                <a:solidFill>
                  <a:srgbClr val="000000"/>
                </a:solidFill>
              </a:endParaRPr>
            </a:p>
          </p:txBody>
        </p:sp>
        <p:sp>
          <p:nvSpPr>
            <p:cNvPr id="6" name="Text Box 10"/>
            <p:cNvSpPr txBox="1">
              <a:spLocks noChangeArrowheads="1"/>
            </p:cNvSpPr>
            <p:nvPr userDrawn="1"/>
          </p:nvSpPr>
          <p:spPr bwMode="auto">
            <a:xfrm>
              <a:off x="607218" y="917046"/>
              <a:ext cx="1563687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algn="l">
                <a:defRPr/>
              </a:pPr>
              <a:r>
                <a:rPr kumimoji="0" lang="zh-CN" altLang="en-US" sz="3600" dirty="0">
                  <a:solidFill>
                    <a:srgbClr val="010000"/>
                  </a:solidFill>
                  <a:latin typeface="华文新魏" pitchFamily="2" charset="-122"/>
                  <a:ea typeface="华文新魏" pitchFamily="2" charset="-122"/>
                </a:rPr>
                <a:t>第    讲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97472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每讲标题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59383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43101"/>
            <a:ext cx="3973484" cy="521855"/>
          </a:xfrm>
          <a:prstGeom prst="rect">
            <a:avLst/>
          </a:prstGeom>
          <a:solidFill>
            <a:srgbClr val="7E52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70174" y="6583680"/>
            <a:ext cx="473825" cy="268374"/>
          </a:xfrm>
          <a:prstGeom prst="rect">
            <a:avLst/>
          </a:prstGeom>
        </p:spPr>
        <p:txBody>
          <a:bodyPr/>
          <a:lstStyle>
            <a:lvl1pPr>
              <a:defRPr sz="11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2492476-5D9E-4D30-A82D-E19AED0088C3}" type="slidenum">
              <a:rPr kumimoji="0" lang="en-US" altLang="zh-CN" smtClean="0">
                <a:solidFill>
                  <a:srgbClr val="000000"/>
                </a:solidFill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662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每讲标题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02_14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6E8F9"/>
              </a:clrFrom>
              <a:clrTo>
                <a:srgbClr val="F6E8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81638"/>
            <a:ext cx="2916237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 userDrawn="1"/>
        </p:nvSpPr>
        <p:spPr>
          <a:xfrm>
            <a:off x="6065621" y="5317274"/>
            <a:ext cx="2987675" cy="1484312"/>
          </a:xfrm>
          <a:prstGeom prst="rect">
            <a:avLst/>
          </a:prstGeom>
          <a:gradFill>
            <a:gsLst>
              <a:gs pos="0">
                <a:schemeClr val="bg1">
                  <a:alpha val="67000"/>
                </a:schemeClr>
              </a:gs>
              <a:gs pos="100000">
                <a:schemeClr val="bg1">
                  <a:alpha val="28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</p:txBody>
      </p:sp>
      <p:grpSp>
        <p:nvGrpSpPr>
          <p:cNvPr id="2" name="组合 1"/>
          <p:cNvGrpSpPr/>
          <p:nvPr userDrawn="1"/>
        </p:nvGrpSpPr>
        <p:grpSpPr>
          <a:xfrm>
            <a:off x="446351" y="595313"/>
            <a:ext cx="1563687" cy="751417"/>
            <a:chOff x="607218" y="917046"/>
            <a:chExt cx="1563687" cy="751417"/>
          </a:xfrm>
        </p:grpSpPr>
        <p:sp>
          <p:nvSpPr>
            <p:cNvPr id="5" name="Rectangle 2"/>
            <p:cNvSpPr>
              <a:spLocks noChangeArrowheads="1"/>
            </p:cNvSpPr>
            <p:nvPr userDrawn="1"/>
          </p:nvSpPr>
          <p:spPr bwMode="auto">
            <a:xfrm>
              <a:off x="717550" y="1624013"/>
              <a:ext cx="1343025" cy="44450"/>
            </a:xfrm>
            <a:prstGeom prst="rect">
              <a:avLst/>
            </a:prstGeom>
            <a:gradFill rotWithShape="0">
              <a:gsLst>
                <a:gs pos="0">
                  <a:srgbClr val="DCDCEA"/>
                </a:gs>
                <a:gs pos="100000">
                  <a:srgbClr val="00006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" name="Text Box 10"/>
            <p:cNvSpPr txBox="1">
              <a:spLocks noChangeArrowheads="1"/>
            </p:cNvSpPr>
            <p:nvPr userDrawn="1"/>
          </p:nvSpPr>
          <p:spPr bwMode="auto">
            <a:xfrm>
              <a:off x="607218" y="917046"/>
              <a:ext cx="1563687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00"/>
                  </a:solidFill>
                  <a:effectLst/>
                  <a:uLnTx/>
                  <a:uFillTx/>
                  <a:latin typeface="华文新魏" pitchFamily="2" charset="-122"/>
                  <a:ea typeface="华文新魏" pitchFamily="2" charset="-122"/>
                  <a:cs typeface="+mn-cs"/>
                </a:rPr>
                <a:t>第    讲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8206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70174" y="6583680"/>
            <a:ext cx="473825" cy="268374"/>
          </a:xfrm>
          <a:prstGeom prst="rect">
            <a:avLst/>
          </a:prstGeom>
        </p:spPr>
        <p:txBody>
          <a:bodyPr/>
          <a:lstStyle>
            <a:lvl1pPr>
              <a:defRPr sz="11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2492476-5D9E-4D30-A82D-E19AED0088C3}" type="slidenum">
              <a:rPr kumimoji="0" lang="en-US" altLang="zh-CN" smtClean="0">
                <a:solidFill>
                  <a:srgbClr val="000000"/>
                </a:solidFill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0366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45"/>
          <p:cNvSpPr>
            <a:spLocks noChangeArrowheads="1"/>
          </p:cNvSpPr>
          <p:nvPr userDrawn="1"/>
        </p:nvSpPr>
        <p:spPr bwMode="auto">
          <a:xfrm>
            <a:off x="0" y="1261228"/>
            <a:ext cx="9144000" cy="65087"/>
          </a:xfrm>
          <a:prstGeom prst="rect">
            <a:avLst/>
          </a:prstGeom>
          <a:gradFill rotWithShape="0">
            <a:gsLst>
              <a:gs pos="0">
                <a:srgbClr val="743481"/>
              </a:gs>
              <a:gs pos="50000">
                <a:srgbClr val="743481"/>
              </a:gs>
              <a:gs pos="100000">
                <a:srgbClr val="FFFFFF"/>
              </a:gs>
            </a:gsLst>
            <a:lin ang="2700000"/>
          </a:gradFill>
          <a:ln>
            <a:noFill/>
          </a:ln>
          <a:effectLst>
            <a:outerShdw dist="38100" sx="999" sy="999" algn="tl" rotWithShape="0">
              <a:srgbClr val="00000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algn="l" latinLnBrk="1"/>
            <a:endParaRPr kumimoji="0" lang="zh-CN" altLang="en-US" sz="1800" b="0">
              <a:solidFill>
                <a:srgbClr val="000000"/>
              </a:solidFill>
              <a:latin typeface="Arial" panose="020B0604020202020204" pitchFamily="34" charset="0"/>
              <a:ea typeface="新宋体" pitchFamily="49" charset="-122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70174" y="6583680"/>
            <a:ext cx="473825" cy="268374"/>
          </a:xfrm>
          <a:prstGeom prst="rect">
            <a:avLst/>
          </a:prstGeom>
        </p:spPr>
        <p:txBody>
          <a:bodyPr/>
          <a:lstStyle>
            <a:lvl1pPr>
              <a:defRPr sz="11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2492476-5D9E-4D30-A82D-E19AED0088C3}" type="slidenum">
              <a:rPr kumimoji="0" lang="en-US" altLang="zh-CN" smtClean="0">
                <a:solidFill>
                  <a:srgbClr val="000000"/>
                </a:solidFill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3934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课程总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6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129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8647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429" y="5171756"/>
            <a:ext cx="2808710" cy="1677931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4" name="矩形 3"/>
          <p:cNvSpPr/>
          <p:nvPr userDrawn="1"/>
        </p:nvSpPr>
        <p:spPr>
          <a:xfrm>
            <a:off x="5675112" y="4889201"/>
            <a:ext cx="3460578" cy="1960488"/>
          </a:xfrm>
          <a:prstGeom prst="rect">
            <a:avLst/>
          </a:prstGeom>
          <a:gradFill>
            <a:gsLst>
              <a:gs pos="0">
                <a:sysClr val="window" lastClr="FFFFFF">
                  <a:alpha val="67000"/>
                </a:sysClr>
              </a:gs>
              <a:gs pos="100000">
                <a:sysClr val="window" lastClr="FFFFFF">
                  <a:alpha val="28000"/>
                </a:sysClr>
              </a:gs>
            </a:gsLst>
            <a:lin ang="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矩形 4"/>
          <p:cNvSpPr/>
          <p:nvPr userDrawn="1"/>
        </p:nvSpPr>
        <p:spPr>
          <a:xfrm>
            <a:off x="936501" y="155090"/>
            <a:ext cx="275435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工程制图基础</a:t>
            </a:r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406" y="0"/>
            <a:ext cx="864095" cy="894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9755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每讲标题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02_14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6E8F9"/>
              </a:clrFrom>
              <a:clrTo>
                <a:srgbClr val="F6E8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81638"/>
            <a:ext cx="2916237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 userDrawn="1"/>
        </p:nvSpPr>
        <p:spPr>
          <a:xfrm>
            <a:off x="6065621" y="5317274"/>
            <a:ext cx="2987675" cy="1484312"/>
          </a:xfrm>
          <a:prstGeom prst="rect">
            <a:avLst/>
          </a:prstGeom>
          <a:gradFill>
            <a:gsLst>
              <a:gs pos="0">
                <a:schemeClr val="bg1">
                  <a:alpha val="67000"/>
                </a:schemeClr>
              </a:gs>
              <a:gs pos="100000">
                <a:schemeClr val="bg1">
                  <a:alpha val="28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</p:txBody>
      </p:sp>
      <p:grpSp>
        <p:nvGrpSpPr>
          <p:cNvPr id="2" name="组合 1"/>
          <p:cNvGrpSpPr/>
          <p:nvPr userDrawn="1"/>
        </p:nvGrpSpPr>
        <p:grpSpPr>
          <a:xfrm>
            <a:off x="446351" y="595313"/>
            <a:ext cx="1563687" cy="751417"/>
            <a:chOff x="607218" y="917046"/>
            <a:chExt cx="1563687" cy="751417"/>
          </a:xfrm>
        </p:grpSpPr>
        <p:sp>
          <p:nvSpPr>
            <p:cNvPr id="5" name="Rectangle 2"/>
            <p:cNvSpPr>
              <a:spLocks noChangeArrowheads="1"/>
            </p:cNvSpPr>
            <p:nvPr userDrawn="1"/>
          </p:nvSpPr>
          <p:spPr bwMode="auto">
            <a:xfrm>
              <a:off x="717550" y="1624013"/>
              <a:ext cx="1343025" cy="44450"/>
            </a:xfrm>
            <a:prstGeom prst="rect">
              <a:avLst/>
            </a:prstGeom>
            <a:gradFill rotWithShape="0">
              <a:gsLst>
                <a:gs pos="0">
                  <a:srgbClr val="DCDCEA"/>
                </a:gs>
                <a:gs pos="100000">
                  <a:srgbClr val="00006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" name="Text Box 10"/>
            <p:cNvSpPr txBox="1">
              <a:spLocks noChangeArrowheads="1"/>
            </p:cNvSpPr>
            <p:nvPr userDrawn="1"/>
          </p:nvSpPr>
          <p:spPr bwMode="auto">
            <a:xfrm>
              <a:off x="607218" y="917046"/>
              <a:ext cx="1563687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010000"/>
                  </a:solidFill>
                  <a:effectLst/>
                  <a:uLnTx/>
                  <a:uFillTx/>
                  <a:latin typeface="华文新魏" pitchFamily="2" charset="-122"/>
                  <a:ea typeface="华文新魏" pitchFamily="2" charset="-122"/>
                  <a:cs typeface="+mn-cs"/>
                </a:rPr>
                <a:t>第    讲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172953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每讲标题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31926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43101"/>
            <a:ext cx="3973484" cy="521855"/>
          </a:xfrm>
          <a:prstGeom prst="rect">
            <a:avLst/>
          </a:prstGeom>
          <a:solidFill>
            <a:srgbClr val="7E52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70174" y="6583680"/>
            <a:ext cx="473825" cy="268374"/>
          </a:xfrm>
          <a:prstGeom prst="rect">
            <a:avLst/>
          </a:prstGeom>
        </p:spPr>
        <p:txBody>
          <a:bodyPr/>
          <a:lstStyle>
            <a:lvl1pPr>
              <a:defRPr sz="11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492476-5D9E-4D30-A82D-E19AED0088C3}" type="slidenum">
              <a:rPr kumimoji="0" lang="en-US" altLang="zh-CN" sz="11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CN" sz="11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3434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70174" y="6583680"/>
            <a:ext cx="473825" cy="268374"/>
          </a:xfrm>
          <a:prstGeom prst="rect">
            <a:avLst/>
          </a:prstGeom>
        </p:spPr>
        <p:txBody>
          <a:bodyPr/>
          <a:lstStyle>
            <a:lvl1pPr>
              <a:defRPr sz="11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492476-5D9E-4D30-A82D-E19AED0088C3}" type="slidenum">
              <a:rPr kumimoji="0" lang="en-US" altLang="zh-CN" sz="11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CN" sz="11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1081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45"/>
          <p:cNvSpPr>
            <a:spLocks noChangeArrowheads="1"/>
          </p:cNvSpPr>
          <p:nvPr userDrawn="1"/>
        </p:nvSpPr>
        <p:spPr bwMode="auto">
          <a:xfrm>
            <a:off x="0" y="1261228"/>
            <a:ext cx="9144000" cy="65087"/>
          </a:xfrm>
          <a:prstGeom prst="rect">
            <a:avLst/>
          </a:prstGeom>
          <a:gradFill rotWithShape="0">
            <a:gsLst>
              <a:gs pos="0">
                <a:srgbClr val="743481"/>
              </a:gs>
              <a:gs pos="50000">
                <a:srgbClr val="743481"/>
              </a:gs>
              <a:gs pos="100000">
                <a:srgbClr val="FFFFFF"/>
              </a:gs>
            </a:gsLst>
            <a:lin ang="2700000"/>
          </a:gradFill>
          <a:ln>
            <a:noFill/>
          </a:ln>
          <a:effectLst>
            <a:outerShdw dist="38100" sx="999" sy="999" algn="tl" rotWithShape="0">
              <a:srgbClr val="00000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宋体" pitchFamily="49" charset="-122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70174" y="6583680"/>
            <a:ext cx="473825" cy="268374"/>
          </a:xfrm>
          <a:prstGeom prst="rect">
            <a:avLst/>
          </a:prstGeom>
        </p:spPr>
        <p:txBody>
          <a:bodyPr/>
          <a:lstStyle>
            <a:lvl1pPr>
              <a:defRPr sz="11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492476-5D9E-4D30-A82D-E19AED0088C3}" type="slidenum">
              <a:rPr kumimoji="0" lang="en-US" altLang="zh-CN" sz="11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CN" sz="11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9062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课程总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6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129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5886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每讲标题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41747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1C48DD-31BF-4E69-BCDC-0F1FB625D6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F7FC7E-0798-4A6F-BE02-309C605721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61DB280-A70D-4EB8-9E8E-B981D7D7F5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ahoma" panose="020B0604030504040204" pitchFamily="34" charset="0"/>
              </a:defRPr>
            </a:lvl1pPr>
          </a:lstStyle>
          <a:p>
            <a:fld id="{437B5048-E184-4AA8-A6B0-E0644D89852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676815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AA390F-4A14-48D2-84B5-0200ED4054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9C0C0DC-3439-4641-9FD6-D9C1C61958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263FB4-A8C0-4535-9C8D-A4B130E0B4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ahoma" panose="020B0604030504040204" pitchFamily="34" charset="0"/>
              </a:defRPr>
            </a:lvl1pPr>
          </a:lstStyle>
          <a:p>
            <a:fld id="{FB0870A8-7D11-41B2-B665-298E7FC3432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284500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A161D37-A535-416C-89D6-ABF13158CB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71F53E-B562-477D-8C21-3B3488164A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2C0046-6C3A-4172-AA04-4C9B7FB8EF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ahoma" panose="020B0604030504040204" pitchFamily="34" charset="0"/>
              </a:defRPr>
            </a:lvl1pPr>
          </a:lstStyle>
          <a:p>
            <a:fld id="{A33FCAE1-29A2-4A8B-BC60-23CA0979D8D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255746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9611150-2CF1-424A-94A4-3164F30ACF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D9C4838-BD4C-41EA-8358-41676274BC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9D1E59D3-6450-4D0D-AF0E-02E0A960F0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ahoma" panose="020B0604030504040204" pitchFamily="34" charset="0"/>
              </a:defRPr>
            </a:lvl1pPr>
          </a:lstStyle>
          <a:p>
            <a:fld id="{070CA094-8D40-4174-94B4-7F5931D5D91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196132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FAFB780-8034-479D-A52E-B3B043987E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63D8BBA-5BD3-4A7F-8A82-A2757E0D7D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D00B25F-7C66-401C-933F-43201CE7D2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ahoma" panose="020B0604030504040204" pitchFamily="34" charset="0"/>
              </a:defRPr>
            </a:lvl1pPr>
          </a:lstStyle>
          <a:p>
            <a:fld id="{0E0075F5-4598-4AE9-BF20-098E6F99C51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819820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0AFF12D-A89B-40AA-A9FE-E4728B31F2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4D154DE-C298-46F2-BEFF-FB665FD3B7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7F47074-8953-450A-BD90-D1C34EA06D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ahoma" panose="020B0604030504040204" pitchFamily="34" charset="0"/>
              </a:defRPr>
            </a:lvl1pPr>
          </a:lstStyle>
          <a:p>
            <a:fld id="{04918678-8A03-4C42-A5E5-0A83E78C8A7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191908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11E2E62-F9A6-4E99-8F49-AEE2DECFA8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BE9EE86-4572-4787-A252-AF86874D91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672DC98-7FB2-4E8C-B258-C7C9CDF2A5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ahoma" panose="020B0604030504040204" pitchFamily="34" charset="0"/>
              </a:defRPr>
            </a:lvl1pPr>
          </a:lstStyle>
          <a:p>
            <a:fld id="{948CD9B0-6A29-431A-8930-766BA860301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7816034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FC575DF-2BCF-4E3B-AB0C-A74279A4B1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58C0FE8-22EB-4943-A4AE-9B3CDF5537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46DDAA0-0940-457C-9212-04016AA8E1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ahoma" panose="020B0604030504040204" pitchFamily="34" charset="0"/>
              </a:defRPr>
            </a:lvl1pPr>
          </a:lstStyle>
          <a:p>
            <a:fld id="{21B8C1F7-EEDB-413F-A9FE-682BC5A8C01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263040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762A95-469A-44FA-8338-02C43CC8DA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7C0286C-25B6-4604-8100-D7686FD798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94785AB2-D707-437A-B680-230C67BB88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ahoma" panose="020B0604030504040204" pitchFamily="34" charset="0"/>
              </a:defRPr>
            </a:lvl1pPr>
          </a:lstStyle>
          <a:p>
            <a:fld id="{F748583D-2E8A-4EB9-B95B-BD9B4F54716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76513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ECA850-15A1-430B-A225-8707DEF2C0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7F6E93-119A-4843-93E9-CEBC6DE1EF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24C4AD-9750-477E-BF6F-D02F02B47F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ahoma" panose="020B0604030504040204" pitchFamily="34" charset="0"/>
              </a:defRPr>
            </a:lvl1pPr>
          </a:lstStyle>
          <a:p>
            <a:fld id="{DC22B901-E3C2-42D8-B2A5-9721F18F549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75538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43101"/>
            <a:ext cx="3973484" cy="521855"/>
          </a:xfrm>
          <a:prstGeom prst="rect">
            <a:avLst/>
          </a:prstGeom>
          <a:solidFill>
            <a:srgbClr val="7E52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70174" y="6583680"/>
            <a:ext cx="473825" cy="268374"/>
          </a:xfrm>
          <a:prstGeom prst="rect">
            <a:avLst/>
          </a:prstGeom>
        </p:spPr>
        <p:txBody>
          <a:bodyPr/>
          <a:lstStyle>
            <a:lvl1pPr>
              <a:defRPr sz="11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492476-5D9E-4D30-A82D-E19AED0088C3}" type="slidenum">
              <a:rPr kumimoji="0" lang="en-US" altLang="zh-CN" sz="11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CN" sz="11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43946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1EF405-3207-4506-9853-FEB963DF04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BD9C190-71EF-49AD-8E6E-B42A280D41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9F26BD4-2FF2-4459-A2D7-D3A65A152D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Tahoma" panose="020B0604030504040204" pitchFamily="34" charset="0"/>
              </a:defRPr>
            </a:lvl1pPr>
          </a:lstStyle>
          <a:p>
            <a:fld id="{BF87EA7F-ED6A-44AC-9156-CE30F56AC80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8355854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885DEB39-6F73-4B64-81E8-8AD3A22B49F3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0CB4A88D-CBC6-433F-BB1B-420ADCB07A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4AE8BACF-973A-4004-8179-5D84F04EA5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74FF3BBA-8D7C-43B9-BF6A-A1DD9BB4F9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63ADE0F9-C015-4464-97A2-6E70227A3F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9617EBC1-0262-4BEC-843F-57B730332B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34279BF-C561-4400-A497-F00FBC5D3B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830D6347-1BD3-478D-B480-5993AC4B40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3A5568DC-273B-458C-B600-3742995659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21D12385-FECF-40A1-93FD-A00456D8809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/>
            </a:p>
          </p:txBody>
        </p:sp>
      </p:grpSp>
      <p:sp>
        <p:nvSpPr>
          <p:cNvPr id="409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/>
              <a:t>单击此处编辑母版标题样式</a:t>
            </a:r>
          </a:p>
        </p:txBody>
      </p:sp>
      <p:sp>
        <p:nvSpPr>
          <p:cNvPr id="409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DED8FA76-F06B-4A8A-859B-5DCF372C02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61644291-BD76-49B6-AE1C-0A420198A2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F6EF9400-455C-427B-A361-3C6EE70B09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1989089-1B4B-460B-8A34-35AF8B7A9B2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8342358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7A352117-C78B-409A-BD0C-B033299186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A92A332-58CE-44CC-8528-63A24C3829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FF857A4D-8CE4-439E-A35B-11F20F4BDE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252C-9A82-4BC8-8DFF-CDAFEF0EA78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6080619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B549E43-7C73-4F26-9B6B-7139DC8A65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38527FBC-E4BC-4779-8816-5E550A8305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513F1D85-B95B-4C4B-86BE-0196BC1BEC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E9023A-83A7-40EE-9DC5-ECBD2BC7F30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60061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86ADC2F2-572D-453D-A7A9-07DFDC2BA9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B31901C-B2B3-42F7-A0E0-D3DA2BAB23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64097F73-5C55-4CA0-B2CB-881655B498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DED85C-F34E-40AC-951D-540E8B8E3D1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2288830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D5DF3F1F-8CD8-48AF-B358-FEFA297BB3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0B414813-A7E7-4498-A0A3-51534491CD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BE8E4B93-5ECD-4FE8-A214-400AAEADCC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AB63C-CA4D-40F4-85EF-AF8E47E6348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9810369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99B1EF0B-43A8-4230-B324-B455F006A5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3BC4123A-E676-4F33-BD6F-55B234C5A7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01B4CDEA-77D1-4637-B005-973E459959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F011BB-0B90-4F11-95D2-4232DECCB0C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1213128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62909473-4A97-4D00-9327-9BBE7F7AB4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926C0305-834B-457B-BE81-F776E48569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34B8D2D1-2A81-4159-9B8D-EB30C1BE59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F62FB4-7C73-46ED-AA3A-139D7C282B5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0825008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2F320637-DFD1-4FD8-8BE0-82F769DFB9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753569A-CD02-469D-8BCD-41A76D209A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BE6A022-1DE0-4A71-BEA3-E0C599BE22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215C24-7E02-479B-AEAB-47055563DD0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2914284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EF6B5D4B-D9ED-4F42-8933-88C25C565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47D1936-DF38-4D98-AA2C-A3C3AE6F84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2209D093-BC44-4ACB-8E8F-5A9848E3D2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DFF98A-8912-4D07-B703-361568512E4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15507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70174" y="6583680"/>
            <a:ext cx="473825" cy="268374"/>
          </a:xfrm>
          <a:prstGeom prst="rect">
            <a:avLst/>
          </a:prstGeom>
        </p:spPr>
        <p:txBody>
          <a:bodyPr/>
          <a:lstStyle>
            <a:lvl1pPr>
              <a:defRPr sz="11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492476-5D9E-4D30-A82D-E19AED0088C3}" type="slidenum">
              <a:rPr kumimoji="0" lang="en-US" altLang="zh-CN" sz="11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CN" sz="11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60223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6FD8058-6E6A-419F-9CF5-9338B25B64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B44C0A2-7C61-45D3-945A-0412C56294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7E9A19E-CC92-44F8-9FBD-B73435ABAC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93368A-B79E-4154-B296-8C1254CF970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3059162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891C9C9-1D97-467E-824D-11444CFD43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327D40-3887-4D74-9E39-E167D21E5D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6D90B05D-DD56-49ED-B24F-BFDBD55B5A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2A08D-AC12-49CC-8FB7-DF52BE6F429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30839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45"/>
          <p:cNvSpPr>
            <a:spLocks noChangeArrowheads="1"/>
          </p:cNvSpPr>
          <p:nvPr userDrawn="1"/>
        </p:nvSpPr>
        <p:spPr bwMode="auto">
          <a:xfrm>
            <a:off x="0" y="1261228"/>
            <a:ext cx="9144000" cy="65087"/>
          </a:xfrm>
          <a:prstGeom prst="rect">
            <a:avLst/>
          </a:prstGeom>
          <a:gradFill rotWithShape="0">
            <a:gsLst>
              <a:gs pos="0">
                <a:srgbClr val="743481"/>
              </a:gs>
              <a:gs pos="50000">
                <a:srgbClr val="743481"/>
              </a:gs>
              <a:gs pos="100000">
                <a:srgbClr val="FFFFFF"/>
              </a:gs>
            </a:gsLst>
            <a:lin ang="2700000"/>
          </a:gradFill>
          <a:ln>
            <a:noFill/>
          </a:ln>
          <a:effectLst>
            <a:outerShdw dist="38100" sx="999" sy="999" algn="tl" rotWithShape="0">
              <a:srgbClr val="00000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宋体" pitchFamily="49" charset="-122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70174" y="6583680"/>
            <a:ext cx="473825" cy="268374"/>
          </a:xfrm>
          <a:prstGeom prst="rect">
            <a:avLst/>
          </a:prstGeom>
        </p:spPr>
        <p:txBody>
          <a:bodyPr/>
          <a:lstStyle>
            <a:lvl1pPr>
              <a:defRPr sz="11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492476-5D9E-4D30-A82D-E19AED0088C3}" type="slidenum">
              <a:rPr kumimoji="0" lang="en-US" altLang="zh-CN" sz="11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CN" sz="11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185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课程总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6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129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3877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宋体" pitchFamily="2" charset="-122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宋体" pitchFamily="2" charset="-122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E5B3DC-7241-4133-974A-DC08A8CD2B0C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9255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宋体" pitchFamily="2" charset="-122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宋体" pitchFamily="2" charset="-122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A0BA4E-906F-4A69-9424-FD4EA920F534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3113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Relationship Id="rId9" Type="http://schemas.openxmlformats.org/officeDocument/2006/relationships/image" Target="../media/image7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9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393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645" r:id="rId1"/>
    <p:sldLayoutId id="2147487646" r:id="rId2"/>
    <p:sldLayoutId id="2147487647" r:id="rId3"/>
    <p:sldLayoutId id="2147487648" r:id="rId4"/>
    <p:sldLayoutId id="2147487649" r:id="rId5"/>
    <p:sldLayoutId id="2147487650" r:id="rId6"/>
    <p:sldLayoutId id="2147487651" r:id="rId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宋体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宋体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宋体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宋体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845151A-95B5-4322-97BF-8EA614207BDC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9251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712" r:id="rId1"/>
    <p:sldLayoutId id="2147487713" r:id="rId2"/>
    <p:sldLayoutId id="2147487714" r:id="rId3"/>
    <p:sldLayoutId id="2147487715" r:id="rId4"/>
    <p:sldLayoutId id="2147487716" r:id="rId5"/>
    <p:sldLayoutId id="2147487717" r:id="rId6"/>
    <p:sldLayoutId id="2147487718" r:id="rId7"/>
    <p:sldLayoutId id="2147487719" r:id="rId8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125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721" r:id="rId1"/>
    <p:sldLayoutId id="2147487722" r:id="rId2"/>
    <p:sldLayoutId id="2147487723" r:id="rId3"/>
    <p:sldLayoutId id="2147487724" r:id="rId4"/>
    <p:sldLayoutId id="2147487725" r:id="rId5"/>
    <p:sldLayoutId id="2147487726" r:id="rId6"/>
    <p:sldLayoutId id="2147487727" r:id="rId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670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729" r:id="rId1"/>
    <p:sldLayoutId id="2147487730" r:id="rId2"/>
    <p:sldLayoutId id="2147487731" r:id="rId3"/>
    <p:sldLayoutId id="2147487732" r:id="rId4"/>
    <p:sldLayoutId id="2147487733" r:id="rId5"/>
    <p:sldLayoutId id="2147487734" r:id="rId6"/>
    <p:sldLayoutId id="2147487735" r:id="rId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7158884-EF01-4461-ACCB-901CFDE59B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A7FBCC2-0E9B-4357-850A-69CF0B42E0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251908" name="Rectangle 4">
            <a:extLst>
              <a:ext uri="{FF2B5EF4-FFF2-40B4-BE49-F238E27FC236}">
                <a16:creationId xmlns:a16="http://schemas.microsoft.com/office/drawing/2014/main" id="{7369312E-335F-4B3D-B02B-6249629BA32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51909" name="Rectangle 5">
            <a:extLst>
              <a:ext uri="{FF2B5EF4-FFF2-40B4-BE49-F238E27FC236}">
                <a16:creationId xmlns:a16="http://schemas.microsoft.com/office/drawing/2014/main" id="{346013E8-0A89-452C-A81C-713E49E13B5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51910" name="Rectangle 6">
            <a:extLst>
              <a:ext uri="{FF2B5EF4-FFF2-40B4-BE49-F238E27FC236}">
                <a16:creationId xmlns:a16="http://schemas.microsoft.com/office/drawing/2014/main" id="{E9BA8CCC-47AA-4678-A52A-7668A067EC6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fld id="{BBD67636-4A27-41FF-9057-11C1BC82560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3617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737" r:id="rId1"/>
    <p:sldLayoutId id="2147487738" r:id="rId2"/>
    <p:sldLayoutId id="2147487739" r:id="rId3"/>
    <p:sldLayoutId id="2147487740" r:id="rId4"/>
    <p:sldLayoutId id="2147487741" r:id="rId5"/>
    <p:sldLayoutId id="2147487742" r:id="rId6"/>
    <p:sldLayoutId id="2147487743" r:id="rId7"/>
    <p:sldLayoutId id="2147487744" r:id="rId8"/>
    <p:sldLayoutId id="2147487745" r:id="rId9"/>
    <p:sldLayoutId id="2147487746" r:id="rId10"/>
    <p:sldLayoutId id="214748774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C957358-2BB2-4D07-BC0D-E6D891AC1BB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B5D45BD-BFBB-4E5A-B7BC-89712AAE03D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6D16C79-08DA-4967-B65D-B47B02DA7A4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1693208-96D3-407E-AB43-E1BD4978CCE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FF6E5E5-1CEB-4088-A6E3-9DF4C5B6E59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700EEAD2-92DE-4CC6-A127-80B977222298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8015DF09-6A16-417C-8F02-332437F2DAEB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5EB5CA86-1173-4598-BD30-DE39E7CBF0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4BD4C815-18B8-400A-9B0F-F081D9EB5E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9947" name="Rectangle 11">
            <a:extLst>
              <a:ext uri="{FF2B5EF4-FFF2-40B4-BE49-F238E27FC236}">
                <a16:creationId xmlns:a16="http://schemas.microsoft.com/office/drawing/2014/main" id="{49D88922-C6F9-40B6-90EB-7FA7FC02F2F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9948" name="Rectangle 12">
            <a:extLst>
              <a:ext uri="{FF2B5EF4-FFF2-40B4-BE49-F238E27FC236}">
                <a16:creationId xmlns:a16="http://schemas.microsoft.com/office/drawing/2014/main" id="{3A62DE10-6733-4867-9615-D07F8496263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9949" name="Rectangle 13">
            <a:extLst>
              <a:ext uri="{FF2B5EF4-FFF2-40B4-BE49-F238E27FC236}">
                <a16:creationId xmlns:a16="http://schemas.microsoft.com/office/drawing/2014/main" id="{D25DB877-D5C1-45C5-8E97-77D3ED5604E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1B87F25-6B17-4370-9E20-71D3F33D549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8358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749" r:id="rId1"/>
    <p:sldLayoutId id="2147487750" r:id="rId2"/>
    <p:sldLayoutId id="2147487751" r:id="rId3"/>
    <p:sldLayoutId id="2147487752" r:id="rId4"/>
    <p:sldLayoutId id="2147487753" r:id="rId5"/>
    <p:sldLayoutId id="2147487754" r:id="rId6"/>
    <p:sldLayoutId id="2147487755" r:id="rId7"/>
    <p:sldLayoutId id="2147487756" r:id="rId8"/>
    <p:sldLayoutId id="2147487757" r:id="rId9"/>
    <p:sldLayoutId id="2147487758" r:id="rId10"/>
    <p:sldLayoutId id="21474877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>
            <a:extLst>
              <a:ext uri="{FF2B5EF4-FFF2-40B4-BE49-F238E27FC236}">
                <a16:creationId xmlns:a16="http://schemas.microsoft.com/office/drawing/2014/main" id="{148DBEA5-A1BD-405D-921E-2E7753B70B28}"/>
              </a:ext>
            </a:extLst>
          </p:cNvPr>
          <p:cNvSpPr/>
          <p:nvPr/>
        </p:nvSpPr>
        <p:spPr>
          <a:xfrm>
            <a:off x="1445722" y="2895600"/>
            <a:ext cx="6450676" cy="7772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</p:txBody>
      </p:sp>
      <p:sp>
        <p:nvSpPr>
          <p:cNvPr id="11" name="标题 1">
            <a:extLst>
              <a:ext uri="{FF2B5EF4-FFF2-40B4-BE49-F238E27FC236}">
                <a16:creationId xmlns:a16="http://schemas.microsoft.com/office/drawing/2014/main" id="{9A19A7ED-7DB0-4AB0-97A8-1186C86D4746}"/>
              </a:ext>
            </a:extLst>
          </p:cNvPr>
          <p:cNvSpPr txBox="1">
            <a:spLocks/>
          </p:cNvSpPr>
          <p:nvPr/>
        </p:nvSpPr>
        <p:spPr>
          <a:xfrm>
            <a:off x="1445722" y="2971800"/>
            <a:ext cx="6450676" cy="641528"/>
          </a:xfrm>
          <a:prstGeom prst="rect">
            <a:avLst/>
          </a:prstGeom>
        </p:spPr>
        <p:txBody>
          <a:bodyPr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黑体"/>
                <a:cs typeface="+mj-cs"/>
              </a:rPr>
              <a:t>01  </a:t>
            </a: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黑体"/>
                <a:cs typeface="+mj-cs"/>
              </a:rPr>
              <a:t>螺纹和螺纹紧固件</a:t>
            </a:r>
            <a:endParaRPr kumimoji="0" lang="zh-CN" altLang="en-US" sz="36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/>
              <a:ea typeface="黑体"/>
              <a:cs typeface="+mj-cs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66624D2B-BEDA-41F5-8828-AE053C318E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290" y="5205413"/>
            <a:ext cx="2808710" cy="1677931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6C9F33B8-1639-4573-8FF9-E63AC428D081}"/>
              </a:ext>
            </a:extLst>
          </p:cNvPr>
          <p:cNvSpPr/>
          <p:nvPr/>
        </p:nvSpPr>
        <p:spPr>
          <a:xfrm>
            <a:off x="5683422" y="4897512"/>
            <a:ext cx="3460578" cy="1960488"/>
          </a:xfrm>
          <a:prstGeom prst="rect">
            <a:avLst/>
          </a:prstGeom>
          <a:gradFill>
            <a:gsLst>
              <a:gs pos="0">
                <a:schemeClr val="bg1">
                  <a:alpha val="67000"/>
                </a:schemeClr>
              </a:gs>
              <a:gs pos="100000">
                <a:schemeClr val="bg1">
                  <a:alpha val="28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339E50BE-001A-485A-A51C-76D5D983240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458" y="-1"/>
            <a:ext cx="1026411" cy="1063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53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3">
            <a:extLst>
              <a:ext uri="{FF2B5EF4-FFF2-40B4-BE49-F238E27FC236}">
                <a16:creationId xmlns:a16="http://schemas.microsoft.com/office/drawing/2014/main" id="{8AA96E8B-FF7D-487F-A934-63B3A9068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9538"/>
            <a:ext cx="91440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 b="1">
                <a:latin typeface="宋体" panose="02010600030101010101" pitchFamily="2" charset="-122"/>
              </a:rPr>
              <a:t>5-1-2-3  </a:t>
            </a:r>
            <a:r>
              <a:rPr lang="zh-CN" altLang="en-US" sz="1600" b="1">
                <a:latin typeface="宋体" panose="02010600030101010101" pitchFamily="2" charset="-122"/>
              </a:rPr>
              <a:t>已知螺柱</a:t>
            </a:r>
            <a:r>
              <a:rPr lang="en-US" altLang="zh-CN" sz="1600" b="1">
                <a:latin typeface="宋体" panose="02010600030101010101" pitchFamily="2" charset="-122"/>
              </a:rPr>
              <a:t>GB/T 898  M20×L</a:t>
            </a:r>
            <a:r>
              <a:rPr lang="zh-CN" altLang="en-US" sz="1600" b="1">
                <a:latin typeface="宋体" panose="02010600030101010101" pitchFamily="2" charset="-122"/>
              </a:rPr>
              <a:t>，螺母</a:t>
            </a:r>
            <a:r>
              <a:rPr lang="en-US" altLang="zh-CN" sz="1600" b="1">
                <a:latin typeface="宋体" panose="02010600030101010101" pitchFamily="2" charset="-122"/>
              </a:rPr>
              <a:t>GB/T 41  M20</a:t>
            </a:r>
            <a:r>
              <a:rPr lang="zh-CN" altLang="en-US" sz="1600" b="1">
                <a:latin typeface="宋体" panose="02010600030101010101" pitchFamily="2" charset="-122"/>
              </a:rPr>
              <a:t>，垫圈</a:t>
            </a:r>
            <a:r>
              <a:rPr lang="en-US" altLang="zh-CN" sz="1600" b="1">
                <a:latin typeface="宋体" panose="02010600030101010101" pitchFamily="2" charset="-122"/>
              </a:rPr>
              <a:t>GB/T 97.1  20</a:t>
            </a:r>
            <a:r>
              <a:rPr lang="zh-CN" altLang="en-US" sz="1600" b="1">
                <a:latin typeface="宋体" panose="02010600030101010101" pitchFamily="2" charset="-122"/>
              </a:rPr>
              <a:t>，左面钢板的厚度</a:t>
            </a:r>
            <a:r>
              <a:rPr lang="en-US" altLang="zh-CN" sz="1600" b="1">
                <a:latin typeface="宋体" panose="02010600030101010101" pitchFamily="2" charset="-122"/>
              </a:rPr>
              <a:t>t</a:t>
            </a:r>
            <a:r>
              <a:rPr lang="en-US" altLang="zh-CN" sz="1000" b="1">
                <a:latin typeface="宋体" panose="02010600030101010101" pitchFamily="2" charset="-122"/>
              </a:rPr>
              <a:t>1</a:t>
            </a:r>
            <a:r>
              <a:rPr lang="en-US" altLang="zh-CN" sz="1600" b="1">
                <a:latin typeface="宋体" panose="02010600030101010101" pitchFamily="2" charset="-122"/>
              </a:rPr>
              <a:t>=30</a:t>
            </a:r>
            <a:r>
              <a:rPr lang="zh-CN" altLang="en-US" sz="1600" b="1">
                <a:latin typeface="宋体" panose="02010600030101010101" pitchFamily="2" charset="-122"/>
              </a:rPr>
              <a:t>，右面铸铁基座</a:t>
            </a:r>
            <a:r>
              <a:rPr lang="en-US" altLang="zh-CN" sz="1600" b="1">
                <a:latin typeface="宋体" panose="02010600030101010101" pitchFamily="2" charset="-122"/>
              </a:rPr>
              <a:t>t</a:t>
            </a:r>
            <a:r>
              <a:rPr lang="en-US" altLang="zh-CN" sz="1000" b="1">
                <a:latin typeface="宋体" panose="02010600030101010101" pitchFamily="2" charset="-122"/>
              </a:rPr>
              <a:t>2</a:t>
            </a:r>
            <a:r>
              <a:rPr lang="en-US" altLang="zh-CN" sz="1600" b="1">
                <a:latin typeface="宋体" panose="02010600030101010101" pitchFamily="2" charset="-122"/>
              </a:rPr>
              <a:t>=100</a:t>
            </a:r>
            <a:r>
              <a:rPr lang="zh-CN" altLang="en-US" sz="1600" b="1">
                <a:latin typeface="宋体" panose="02010600030101010101" pitchFamily="2" charset="-122"/>
              </a:rPr>
              <a:t>（不必画全厚，将螺孔表示清楚即可）。用比例法按</a:t>
            </a:r>
            <a:r>
              <a:rPr lang="en-US" altLang="zh-CN" sz="1600" b="1">
                <a:latin typeface="宋体" panose="02010600030101010101" pitchFamily="2" charset="-122"/>
              </a:rPr>
              <a:t>1:1</a:t>
            </a:r>
            <a:r>
              <a:rPr lang="zh-CN" altLang="en-US" sz="1600" b="1">
                <a:latin typeface="宋体" panose="02010600030101010101" pitchFamily="2" charset="-122"/>
              </a:rPr>
              <a:t>画螺栓连接装配图，只画主视图，</a:t>
            </a:r>
          </a:p>
        </p:txBody>
      </p:sp>
      <p:pic>
        <p:nvPicPr>
          <p:cNvPr id="68611" name="Picture 4">
            <a:extLst>
              <a:ext uri="{FF2B5EF4-FFF2-40B4-BE49-F238E27FC236}">
                <a16:creationId xmlns:a16="http://schemas.microsoft.com/office/drawing/2014/main" id="{98F90411-CC31-4DB3-B20D-B15C11EF2F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123950"/>
            <a:ext cx="6224587" cy="375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>
            <a:extLst>
              <a:ext uri="{FF2B5EF4-FFF2-40B4-BE49-F238E27FC236}">
                <a16:creationId xmlns:a16="http://schemas.microsoft.com/office/drawing/2014/main" id="{148DBEA5-A1BD-405D-921E-2E7753B70B28}"/>
              </a:ext>
            </a:extLst>
          </p:cNvPr>
          <p:cNvSpPr/>
          <p:nvPr/>
        </p:nvSpPr>
        <p:spPr>
          <a:xfrm>
            <a:off x="1445722" y="2895600"/>
            <a:ext cx="6450676" cy="7772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</p:txBody>
      </p:sp>
      <p:sp>
        <p:nvSpPr>
          <p:cNvPr id="11" name="标题 1">
            <a:extLst>
              <a:ext uri="{FF2B5EF4-FFF2-40B4-BE49-F238E27FC236}">
                <a16:creationId xmlns:a16="http://schemas.microsoft.com/office/drawing/2014/main" id="{9A19A7ED-7DB0-4AB0-97A8-1186C86D4746}"/>
              </a:ext>
            </a:extLst>
          </p:cNvPr>
          <p:cNvSpPr txBox="1">
            <a:spLocks/>
          </p:cNvSpPr>
          <p:nvPr/>
        </p:nvSpPr>
        <p:spPr>
          <a:xfrm>
            <a:off x="1445722" y="2971800"/>
            <a:ext cx="6450676" cy="641528"/>
          </a:xfrm>
          <a:prstGeom prst="rect">
            <a:avLst/>
          </a:prstGeom>
        </p:spPr>
        <p:txBody>
          <a:bodyPr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黑体"/>
                <a:cs typeface="+mj-cs"/>
              </a:rPr>
              <a:t>02  </a:t>
            </a: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黑体"/>
                <a:cs typeface="+mj-cs"/>
              </a:rPr>
              <a:t>公差与配合</a:t>
            </a:r>
            <a:endParaRPr kumimoji="0" lang="zh-CN" altLang="en-US" sz="36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/>
              <a:ea typeface="黑体"/>
              <a:cs typeface="+mj-cs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66624D2B-BEDA-41F5-8828-AE053C318E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290" y="5205413"/>
            <a:ext cx="2808710" cy="1677931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6C9F33B8-1639-4573-8FF9-E63AC428D081}"/>
              </a:ext>
            </a:extLst>
          </p:cNvPr>
          <p:cNvSpPr/>
          <p:nvPr/>
        </p:nvSpPr>
        <p:spPr>
          <a:xfrm>
            <a:off x="5683422" y="4897512"/>
            <a:ext cx="3460578" cy="1960488"/>
          </a:xfrm>
          <a:prstGeom prst="rect">
            <a:avLst/>
          </a:prstGeom>
          <a:gradFill>
            <a:gsLst>
              <a:gs pos="0">
                <a:schemeClr val="bg1">
                  <a:alpha val="67000"/>
                </a:schemeClr>
              </a:gs>
              <a:gs pos="100000">
                <a:schemeClr val="bg1">
                  <a:alpha val="28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339E50BE-001A-485A-A51C-76D5D983240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458" y="-1"/>
            <a:ext cx="1026411" cy="1063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440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2">
            <a:extLst>
              <a:ext uri="{FF2B5EF4-FFF2-40B4-BE49-F238E27FC236}">
                <a16:creationId xmlns:a16="http://schemas.microsoft.com/office/drawing/2014/main" id="{6CFA88DC-42D1-45A3-ABFE-6E61401F8A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74"/>
          <a:stretch>
            <a:fillRect/>
          </a:stretch>
        </p:blipFill>
        <p:spPr bwMode="auto">
          <a:xfrm>
            <a:off x="2195513" y="615950"/>
            <a:ext cx="5130800" cy="624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5" name="Text Box 3">
            <a:extLst>
              <a:ext uri="{FF2B5EF4-FFF2-40B4-BE49-F238E27FC236}">
                <a16:creationId xmlns:a16="http://schemas.microsoft.com/office/drawing/2014/main" id="{3810BFF2-967D-4D1D-B10E-81B0FA18B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9538"/>
            <a:ext cx="9144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5-2-5-1  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根据装配图中的配合代号填写出基准制种类、公差代号及配合种类；并在零件图中注出尺寸和偏差数值；在下面空白处画出公差带示意图。</a:t>
            </a:r>
          </a:p>
        </p:txBody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55C502F1-4ADA-41A2-80D3-EE0313AF1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050" y="3011488"/>
            <a:ext cx="25876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ahoma" panose="020B0604030504040204" pitchFamily="34" charset="0"/>
              <a:buAutoNum type="arabicPeriod"/>
              <a:tabLst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宋体" panose="02010600030101010101" pitchFamily="2" charset="-122"/>
                <a:cs typeface="+mn-cs"/>
              </a:rPr>
              <a:t>“</a:t>
            </a:r>
            <a:r>
              <a:rPr kumimoji="0" lang="en-US" altLang="zh-CN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宋体" panose="02010600030101010101" pitchFamily="2" charset="-122"/>
                <a:cs typeface="+mn-cs"/>
              </a:rPr>
              <a:t>0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宋体" panose="02010600030101010101" pitchFamily="2" charset="-122"/>
                <a:cs typeface="+mn-cs"/>
              </a:rPr>
              <a:t>”的对齐问题</a:t>
            </a:r>
            <a:endParaRPr kumimoji="0" lang="en-US" altLang="zh-CN" sz="20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黑体" panose="02010609060101010101" pitchFamily="49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4757" name="Rectangle 3">
            <a:extLst>
              <a:ext uri="{FF2B5EF4-FFF2-40B4-BE49-F238E27FC236}">
                <a16:creationId xmlns:a16="http://schemas.microsoft.com/office/drawing/2014/main" id="{3AF74462-AA9F-47C1-ACFB-69C20694E866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2693988" y="3660775"/>
            <a:ext cx="8255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宋体" panose="02010600030101010101" pitchFamily="2" charset="-122"/>
                <a:cs typeface="+mn-cs"/>
              </a:rPr>
              <a:t>0.033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>
            <a:extLst>
              <a:ext uri="{FF2B5EF4-FFF2-40B4-BE49-F238E27FC236}">
                <a16:creationId xmlns:a16="http://schemas.microsoft.com/office/drawing/2014/main" id="{FB99B053-28E8-445A-83E7-82618E537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9"/>
          <a:stretch>
            <a:fillRect/>
          </a:stretch>
        </p:blipFill>
        <p:spPr bwMode="auto">
          <a:xfrm>
            <a:off x="2195513" y="617538"/>
            <a:ext cx="5229225" cy="610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9" name="Text Box 5">
            <a:extLst>
              <a:ext uri="{FF2B5EF4-FFF2-40B4-BE49-F238E27FC236}">
                <a16:creationId xmlns:a16="http://schemas.microsoft.com/office/drawing/2014/main" id="{B8F1E57A-87FB-4636-801A-A7299E2FA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9538"/>
            <a:ext cx="9144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5-2-5-2  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根据装配图中的配合代号填写出基准制种类、公差代号及配合种类；并在零件图中注出尺寸和偏差数值；在下面空白处画出公差带示意图。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2">
            <a:extLst>
              <a:ext uri="{FF2B5EF4-FFF2-40B4-BE49-F238E27FC236}">
                <a16:creationId xmlns:a16="http://schemas.microsoft.com/office/drawing/2014/main" id="{1D4462DB-0953-4C0B-B50D-32201F7B19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50"/>
          <a:stretch>
            <a:fillRect/>
          </a:stretch>
        </p:blipFill>
        <p:spPr bwMode="auto">
          <a:xfrm>
            <a:off x="2195513" y="655638"/>
            <a:ext cx="4918075" cy="603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3" name="Text Box 4">
            <a:extLst>
              <a:ext uri="{FF2B5EF4-FFF2-40B4-BE49-F238E27FC236}">
                <a16:creationId xmlns:a16="http://schemas.microsoft.com/office/drawing/2014/main" id="{3455DD7B-67E5-4FFB-9BAC-D893EA9FC8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9538"/>
            <a:ext cx="9144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5-2-5-3  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根据装配图中的配合代号填写出基准制种类、公差代号及配合种类；并在零件图中注出尺寸和偏差数值；在下面空白处画出公差带示意图。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2">
            <a:extLst>
              <a:ext uri="{FF2B5EF4-FFF2-40B4-BE49-F238E27FC236}">
                <a16:creationId xmlns:a16="http://schemas.microsoft.com/office/drawing/2014/main" id="{7A56CEC2-AE55-447B-9563-9BB5E67B28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49"/>
          <a:stretch>
            <a:fillRect/>
          </a:stretch>
        </p:blipFill>
        <p:spPr bwMode="auto">
          <a:xfrm>
            <a:off x="2176463" y="646113"/>
            <a:ext cx="5149850" cy="595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7" name="Text Box 4">
            <a:extLst>
              <a:ext uri="{FF2B5EF4-FFF2-40B4-BE49-F238E27FC236}">
                <a16:creationId xmlns:a16="http://schemas.microsoft.com/office/drawing/2014/main" id="{73A3EC68-6D99-4297-8BB4-CCEB3F6D1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9538"/>
            <a:ext cx="9144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5-2-5-4  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根据装配图中的配合代号填写出基准制种类、公差代号及配合种类；并在零件图中注出尺寸和偏差数值；在下面空白处画出公差带示意图。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>
            <a:extLst>
              <a:ext uri="{FF2B5EF4-FFF2-40B4-BE49-F238E27FC236}">
                <a16:creationId xmlns:a16="http://schemas.microsoft.com/office/drawing/2014/main" id="{148DBEA5-A1BD-405D-921E-2E7753B70B28}"/>
              </a:ext>
            </a:extLst>
          </p:cNvPr>
          <p:cNvSpPr/>
          <p:nvPr/>
        </p:nvSpPr>
        <p:spPr>
          <a:xfrm>
            <a:off x="1445722" y="2895600"/>
            <a:ext cx="6450676" cy="7772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</p:txBody>
      </p:sp>
      <p:sp>
        <p:nvSpPr>
          <p:cNvPr id="11" name="标题 1">
            <a:extLst>
              <a:ext uri="{FF2B5EF4-FFF2-40B4-BE49-F238E27FC236}">
                <a16:creationId xmlns:a16="http://schemas.microsoft.com/office/drawing/2014/main" id="{9A19A7ED-7DB0-4AB0-97A8-1186C86D4746}"/>
              </a:ext>
            </a:extLst>
          </p:cNvPr>
          <p:cNvSpPr txBox="1">
            <a:spLocks/>
          </p:cNvSpPr>
          <p:nvPr/>
        </p:nvSpPr>
        <p:spPr>
          <a:xfrm>
            <a:off x="1445722" y="2971800"/>
            <a:ext cx="6450676" cy="641528"/>
          </a:xfrm>
          <a:prstGeom prst="rect">
            <a:avLst/>
          </a:prstGeom>
        </p:spPr>
        <p:txBody>
          <a:bodyPr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黑体"/>
                <a:cs typeface="+mj-cs"/>
              </a:rPr>
              <a:t>03 </a:t>
            </a: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/>
                <a:ea typeface="黑体"/>
                <a:cs typeface="+mj-cs"/>
              </a:rPr>
              <a:t>键、齿轮、销、轴承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66624D2B-BEDA-41F5-8828-AE053C318E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290" y="5205413"/>
            <a:ext cx="2808710" cy="1677931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6C9F33B8-1639-4573-8FF9-E63AC428D081}"/>
              </a:ext>
            </a:extLst>
          </p:cNvPr>
          <p:cNvSpPr/>
          <p:nvPr/>
        </p:nvSpPr>
        <p:spPr>
          <a:xfrm>
            <a:off x="5683422" y="4897512"/>
            <a:ext cx="3460578" cy="1960488"/>
          </a:xfrm>
          <a:prstGeom prst="rect">
            <a:avLst/>
          </a:prstGeom>
          <a:gradFill>
            <a:gsLst>
              <a:gs pos="0">
                <a:schemeClr val="bg1">
                  <a:alpha val="67000"/>
                </a:schemeClr>
              </a:gs>
              <a:gs pos="100000">
                <a:schemeClr val="bg1">
                  <a:alpha val="28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339E50BE-001A-485A-A51C-76D5D983240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458" y="-1"/>
            <a:ext cx="1026411" cy="1063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669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0">
            <a:extLst>
              <a:ext uri="{FF2B5EF4-FFF2-40B4-BE49-F238E27FC236}">
                <a16:creationId xmlns:a16="http://schemas.microsoft.com/office/drawing/2014/main" id="{30F9B0CE-0581-40E3-A393-89700EF9B9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0"/>
          <a:stretch>
            <a:fillRect/>
          </a:stretch>
        </p:blipFill>
        <p:spPr bwMode="auto">
          <a:xfrm>
            <a:off x="4695825" y="3689350"/>
            <a:ext cx="4076700" cy="229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4">
            <a:extLst>
              <a:ext uri="{FF2B5EF4-FFF2-40B4-BE49-F238E27FC236}">
                <a16:creationId xmlns:a16="http://schemas.microsoft.com/office/drawing/2014/main" id="{F9C87E83-09F7-4ECA-8A97-AFF12982EC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06" r="-21465" b="51138"/>
          <a:stretch>
            <a:fillRect/>
          </a:stretch>
        </p:blipFill>
        <p:spPr bwMode="auto">
          <a:xfrm>
            <a:off x="1814513" y="500063"/>
            <a:ext cx="6086475" cy="22479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5">
            <a:extLst>
              <a:ext uri="{FF2B5EF4-FFF2-40B4-BE49-F238E27FC236}">
                <a16:creationId xmlns:a16="http://schemas.microsoft.com/office/drawing/2014/main" id="{E17C7680-EE18-43E2-9DD2-62732AB6FD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586" r="52255"/>
          <a:stretch>
            <a:fillRect/>
          </a:stretch>
        </p:blipFill>
        <p:spPr bwMode="auto">
          <a:xfrm>
            <a:off x="246063" y="3705225"/>
            <a:ext cx="3983037" cy="227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7">
            <a:extLst>
              <a:ext uri="{FF2B5EF4-FFF2-40B4-BE49-F238E27FC236}">
                <a16:creationId xmlns:a16="http://schemas.microsoft.com/office/drawing/2014/main" id="{77547D2E-2FDB-48A7-BF06-1F4651D326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9538"/>
            <a:ext cx="9144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5-1-2-5  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轴上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φ20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段开有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GB/T 1096-2003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型普通平键用键槽，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L=18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。补画图中键槽，画出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A-A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剖面图，并再其上标注键槽尺寸。</a:t>
            </a:r>
          </a:p>
        </p:txBody>
      </p:sp>
      <p:sp>
        <p:nvSpPr>
          <p:cNvPr id="4102" name="Text Box 8">
            <a:extLst>
              <a:ext uri="{FF2B5EF4-FFF2-40B4-BE49-F238E27FC236}">
                <a16:creationId xmlns:a16="http://schemas.microsoft.com/office/drawing/2014/main" id="{4142B147-A471-44FC-BBEB-45C3592F81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19375"/>
            <a:ext cx="9144000" cy="1069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5-1-2-6  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已知直齿轮模数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m=2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，齿数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20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，轮体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厚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25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，轴孔直径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D=20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，轮上有普通平键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(GB/T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1096-2003)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用键槽，画该齿轮的主视图（全剖）、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左视图（外形），并标注尺寸。</a:t>
            </a:r>
          </a:p>
        </p:txBody>
      </p:sp>
      <p:sp>
        <p:nvSpPr>
          <p:cNvPr id="4103" name="Text Box 9">
            <a:extLst>
              <a:ext uri="{FF2B5EF4-FFF2-40B4-BE49-F238E27FC236}">
                <a16:creationId xmlns:a16="http://schemas.microsoft.com/office/drawing/2014/main" id="{5E59F8BA-5656-4499-B29D-CF17C7AE8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750" y="2619375"/>
            <a:ext cx="4286250" cy="825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5-1-2-7  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完成题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6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之齿轮装到题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5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之轴上（齿轮左端面与轴肩靠紧），并用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GB/T 1096-2003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型普通平键连接后的装配图。</a:t>
            </a:r>
          </a:p>
        </p:txBody>
      </p:sp>
      <p:sp>
        <p:nvSpPr>
          <p:cNvPr id="4104" name="文本框 1">
            <a:extLst>
              <a:ext uri="{FF2B5EF4-FFF2-40B4-BE49-F238E27FC236}">
                <a16:creationId xmlns:a16="http://schemas.microsoft.com/office/drawing/2014/main" id="{AB75E9E1-482E-44B1-9769-74000E2984AF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2129631" y="4595020"/>
            <a:ext cx="492125" cy="277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仿宋_GB2312" pitchFamily="49" charset="-122"/>
                <a:ea typeface="仿宋_GB2312" pitchFamily="49" charset="-122"/>
                <a:cs typeface="+mn-cs"/>
              </a:rPr>
              <a:t>22.8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仿宋_GB2312" pitchFamily="49" charset="-122"/>
              <a:ea typeface="仿宋_GB2312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>
            <a:extLst>
              <a:ext uri="{FF2B5EF4-FFF2-40B4-BE49-F238E27FC236}">
                <a16:creationId xmlns:a16="http://schemas.microsoft.com/office/drawing/2014/main" id="{59D4D892-CD1D-4540-A4A6-4DC49C83F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0" y="919163"/>
            <a:ext cx="6769100" cy="494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7" name="Text Box 3">
            <a:extLst>
              <a:ext uri="{FF2B5EF4-FFF2-40B4-BE49-F238E27FC236}">
                <a16:creationId xmlns:a16="http://schemas.microsoft.com/office/drawing/2014/main" id="{A253FBFC-82DA-435B-998E-55DD81B15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9538"/>
            <a:ext cx="91440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5-1-3-1  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已知大齿轮的齿数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Z2 =23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，两齿轮的模数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m=5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，中心距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a=100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，大齿轮结构如图示，小齿轮为平板齿轮，轮厚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24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，孔径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18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，无键槽。试计算大、小两齿轮的主要尺寸填在右方。按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1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：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2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完成两个圆柱直齿轮的啮合图。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>
            <a:extLst>
              <a:ext uri="{FF2B5EF4-FFF2-40B4-BE49-F238E27FC236}">
                <a16:creationId xmlns:a16="http://schemas.microsoft.com/office/drawing/2014/main" id="{ED597F9E-4817-4C8C-8DC1-E78CF0B57F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825" y="895350"/>
            <a:ext cx="6124575" cy="294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1" name="Text Box 3">
            <a:extLst>
              <a:ext uri="{FF2B5EF4-FFF2-40B4-BE49-F238E27FC236}">
                <a16:creationId xmlns:a16="http://schemas.microsoft.com/office/drawing/2014/main" id="{E9105883-46ED-4462-925E-E17843924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9538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5-1-3-2  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完成轴与套筒用圆柱销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GB/T 119.1  8×40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连接后的装配图。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3">
            <a:extLst>
              <a:ext uri="{FF2B5EF4-FFF2-40B4-BE49-F238E27FC236}">
                <a16:creationId xmlns:a16="http://schemas.microsoft.com/office/drawing/2014/main" id="{818A0CFC-4481-4620-802C-8CF1A22BFF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9538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宋体" panose="02010600030101010101" pitchFamily="2" charset="-122"/>
              </a:rPr>
              <a:t>5-1-1-1  已知下列螺纹代号，试识别其意义并填表。</a:t>
            </a:r>
            <a:endParaRPr lang="zh-CN" altLang="en-US" sz="1600" b="1">
              <a:latin typeface="宋体" panose="02010600030101010101" pitchFamily="2" charset="-122"/>
            </a:endParaRPr>
          </a:p>
        </p:txBody>
      </p:sp>
      <p:graphicFrame>
        <p:nvGraphicFramePr>
          <p:cNvPr id="125053" name="Group 125">
            <a:extLst>
              <a:ext uri="{FF2B5EF4-FFF2-40B4-BE49-F238E27FC236}">
                <a16:creationId xmlns:a16="http://schemas.microsoft.com/office/drawing/2014/main" id="{3CD33607-7EA6-4568-A1FA-CA4ACD8093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946017"/>
              </p:ext>
            </p:extLst>
          </p:nvPr>
        </p:nvGraphicFramePr>
        <p:xfrm>
          <a:off x="638839" y="1173938"/>
          <a:ext cx="7705725" cy="2498725"/>
        </p:xfrm>
        <a:graphic>
          <a:graphicData uri="http://schemas.openxmlformats.org/drawingml/2006/table">
            <a:tbl>
              <a:tblPr/>
              <a:tblGrid>
                <a:gridCol w="1190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8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8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6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75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731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79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螺纹代号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螺纹种类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大径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螺距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导程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线数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旋向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公差代号（中径）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旋合长度（种类）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SOCPEUR" panose="020B0604020202020204" pitchFamily="34" charset="0"/>
                          <a:ea typeface="宋体" panose="02010600030101010101" pitchFamily="2" charset="-122"/>
                        </a:rPr>
                        <a:t>M20-5g6g-s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ISOCPEUR" panose="020B0604020202020204" pitchFamily="34" charset="0"/>
                          <a:ea typeface="宋体" panose="02010600030101010101" pitchFamily="2" charset="-122"/>
                        </a:rPr>
                        <a:t>粗牙普通螺纹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400" b="1" i="1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ISOCPEUR" panose="020B0604020202020204" pitchFamily="34" charset="0"/>
                          <a:ea typeface="宋体" panose="02010600030101010101" pitchFamily="2" charset="-122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400" b="1" i="1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ISOCPEUR" panose="020B0604020202020204" pitchFamily="34" charset="0"/>
                          <a:ea typeface="宋体" panose="02010600030101010101" pitchFamily="2" charset="-122"/>
                        </a:rPr>
                        <a:t>2.5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400" b="1" i="1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ISOCPEUR" panose="020B0604020202020204" pitchFamily="34" charset="0"/>
                          <a:ea typeface="宋体" panose="02010600030101010101" pitchFamily="2" charset="-122"/>
                        </a:rPr>
                        <a:t>2.5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400" b="1" i="1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ISOCPEUR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ISOCPEUR" panose="020B0604020202020204" pitchFamily="34" charset="0"/>
                          <a:ea typeface="宋体" panose="02010600030101010101" pitchFamily="2" charset="-122"/>
                        </a:rPr>
                        <a:t>右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400" b="1" i="1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ISOCPEUR" panose="020B0604020202020204" pitchFamily="34" charset="0"/>
                          <a:ea typeface="宋体" panose="02010600030101010101" pitchFamily="2" charset="-122"/>
                        </a:rPr>
                        <a:t>5g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SOCPEUR" panose="020B0604020202020204" pitchFamily="34" charset="0"/>
                          <a:ea typeface="宋体" panose="02010600030101010101" pitchFamily="2" charset="-122"/>
                        </a:rPr>
                        <a:t>M20X1 </a:t>
                      </a:r>
                      <a:r>
                        <a:rPr kumimoji="0" lang="zh-CN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SOCPEUR" panose="020B0604020202020204" pitchFamily="34" charset="0"/>
                          <a:ea typeface="宋体" panose="02010600030101010101" pitchFamily="2" charset="-122"/>
                        </a:rPr>
                        <a:t>左</a:t>
                      </a:r>
                      <a:r>
                        <a:rPr kumimoji="0" lang="en-US" altLang="zh-CN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SOCPEUR" panose="020B0604020202020204" pitchFamily="34" charset="0"/>
                          <a:ea typeface="宋体" panose="02010600030101010101" pitchFamily="2" charset="-122"/>
                        </a:rPr>
                        <a:t>-6H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细牙普通螺纹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400" b="1" i="1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ISOCPEUR" panose="020B0604020202020204" pitchFamily="34" charset="0"/>
                          <a:ea typeface="宋体" panose="02010600030101010101" pitchFamily="2" charset="-122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400" b="1" i="1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ISOCPEUR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400" b="1" i="1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ISOCPEUR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400" b="1" i="1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ISOCPEUR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ISOCPEUR" panose="020B0604020202020204" pitchFamily="34" charset="0"/>
                          <a:ea typeface="宋体" panose="02010600030101010101" pitchFamily="2" charset="-122"/>
                        </a:rPr>
                        <a:t>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400" b="1" i="1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ISOCPEUR" panose="020B0604020202020204" pitchFamily="34" charset="0"/>
                          <a:ea typeface="宋体" panose="02010600030101010101" pitchFamily="2" charset="-122"/>
                        </a:rPr>
                        <a:t>6H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SOCPEUR" panose="020B0604020202020204" pitchFamily="34" charset="0"/>
                          <a:ea typeface="宋体" panose="02010600030101010101" pitchFamily="2" charset="-122"/>
                        </a:rPr>
                        <a:t>Tr50X24(P8)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梯形螺纹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400" b="1" i="1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ISOCPEUR" panose="020B0604020202020204" pitchFamily="34" charset="0"/>
                          <a:ea typeface="宋体" panose="02010600030101010101" pitchFamily="2" charset="-122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400" b="1" i="1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ISOCPEUR" panose="020B0604020202020204" pitchFamily="34" charset="0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400" b="1" i="1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ISOCPEUR" panose="020B0604020202020204" pitchFamily="34" charset="0"/>
                          <a:ea typeface="宋体" panose="02010600030101010101" pitchFamily="2" charset="-122"/>
                        </a:rPr>
                        <a:t>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400" b="1" i="1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ISOCPEUR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ISOCPEUR" panose="020B0604020202020204" pitchFamily="34" charset="0"/>
                          <a:ea typeface="宋体" panose="02010600030101010101" pitchFamily="2" charset="-122"/>
                        </a:rPr>
                        <a:t>右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zh-CN" sz="1200" b="1" i="1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ISOCPEUR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SOCPEUR" panose="020B0604020202020204" pitchFamily="34" charset="0"/>
                          <a:ea typeface="宋体" panose="02010600030101010101" pitchFamily="2" charset="-122"/>
                        </a:rPr>
                        <a:t>G 3/8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非螺纹密封管螺纹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400" b="1" i="1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ISOCPEUR" panose="020B0604020202020204" pitchFamily="34" charset="0"/>
                          <a:ea typeface="宋体" panose="02010600030101010101" pitchFamily="2" charset="-122"/>
                        </a:rPr>
                        <a:t>16.662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400" b="1" i="1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ISOCPEUR" panose="020B0604020202020204" pitchFamily="34" charset="0"/>
                          <a:ea typeface="宋体" panose="02010600030101010101" pitchFamily="2" charset="-122"/>
                        </a:rPr>
                        <a:t>1.337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400" b="1" i="1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ISOCPEUR" panose="020B0604020202020204" pitchFamily="34" charset="0"/>
                          <a:ea typeface="宋体" panose="02010600030101010101" pitchFamily="2" charset="-122"/>
                        </a:rPr>
                        <a:t>1.337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1400" b="1" i="1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ISOCPEUR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ISOCPEUR" panose="020B0604020202020204" pitchFamily="34" charset="0"/>
                          <a:ea typeface="宋体" panose="02010600030101010101" pitchFamily="2" charset="-122"/>
                        </a:rPr>
                        <a:t>右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zh-CN" sz="1200" b="1" i="1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ISOCPEUR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zh-CN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7409" name="Line 122">
            <a:extLst>
              <a:ext uri="{FF2B5EF4-FFF2-40B4-BE49-F238E27FC236}">
                <a16:creationId xmlns:a16="http://schemas.microsoft.com/office/drawing/2014/main" id="{D338A71B-E33D-46E1-BCCF-F13B30FA5E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864" y="2767788"/>
            <a:ext cx="817563" cy="457200"/>
          </a:xfrm>
          <a:prstGeom prst="line">
            <a:avLst/>
          </a:prstGeom>
          <a:noFill/>
          <a:ln w="9525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7410" name="Line 123">
            <a:extLst>
              <a:ext uri="{FF2B5EF4-FFF2-40B4-BE49-F238E27FC236}">
                <a16:creationId xmlns:a16="http://schemas.microsoft.com/office/drawing/2014/main" id="{4228200E-196D-40E9-9509-B791EC93D6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864" y="3224988"/>
            <a:ext cx="817563" cy="447675"/>
          </a:xfrm>
          <a:prstGeom prst="line">
            <a:avLst/>
          </a:prstGeom>
          <a:noFill/>
          <a:ln w="9525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7411" name="Line 124">
            <a:extLst>
              <a:ext uri="{FF2B5EF4-FFF2-40B4-BE49-F238E27FC236}">
                <a16:creationId xmlns:a16="http://schemas.microsoft.com/office/drawing/2014/main" id="{4ED8F0B4-105F-475E-9F7A-8145C473DF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71427" y="3224988"/>
            <a:ext cx="973137" cy="447675"/>
          </a:xfrm>
          <a:prstGeom prst="line">
            <a:avLst/>
          </a:prstGeom>
          <a:noFill/>
          <a:ln w="9525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7412" name="Rectangle 2">
            <a:extLst>
              <a:ext uri="{FF2B5EF4-FFF2-40B4-BE49-F238E27FC236}">
                <a16:creationId xmlns:a16="http://schemas.microsoft.com/office/drawing/2014/main" id="{824C8809-149F-4D6C-BC12-96E7FE6FB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839" y="4078177"/>
            <a:ext cx="4675188" cy="1135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课程全部答题：均用铅笔</a:t>
            </a:r>
            <a:endParaRPr lang="en-US" altLang="zh-CN" sz="24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回答问题准确、详细</a:t>
            </a:r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>
            <a:extLst>
              <a:ext uri="{FF2B5EF4-FFF2-40B4-BE49-F238E27FC236}">
                <a16:creationId xmlns:a16="http://schemas.microsoft.com/office/drawing/2014/main" id="{C1619A50-6338-4F73-9C21-9FABD8EFF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9538"/>
            <a:ext cx="9144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*5-1-3-3  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用简化画法、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1:1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比例，在齿轮轴的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  <a:t>φ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30m6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轴径处画 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6206 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深沟球轴承一对（轴承端面要靠紧轴肩）。</a:t>
            </a:r>
          </a:p>
        </p:txBody>
      </p:sp>
      <p:pic>
        <p:nvPicPr>
          <p:cNvPr id="8195" name="Picture 5">
            <a:extLst>
              <a:ext uri="{FF2B5EF4-FFF2-40B4-BE49-F238E27FC236}">
                <a16:creationId xmlns:a16="http://schemas.microsoft.com/office/drawing/2014/main" id="{9D03311F-7312-40AE-A289-9AEDC9DC3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849313"/>
            <a:ext cx="6480175" cy="352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>
            <a:extLst>
              <a:ext uri="{FF2B5EF4-FFF2-40B4-BE49-F238E27FC236}">
                <a16:creationId xmlns:a16="http://schemas.microsoft.com/office/drawing/2014/main" id="{148DBEA5-A1BD-405D-921E-2E7753B70B28}"/>
              </a:ext>
            </a:extLst>
          </p:cNvPr>
          <p:cNvSpPr/>
          <p:nvPr/>
        </p:nvSpPr>
        <p:spPr>
          <a:xfrm>
            <a:off x="1445722" y="2895600"/>
            <a:ext cx="6450676" cy="7772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</p:txBody>
      </p:sp>
      <p:sp>
        <p:nvSpPr>
          <p:cNvPr id="11" name="标题 1">
            <a:extLst>
              <a:ext uri="{FF2B5EF4-FFF2-40B4-BE49-F238E27FC236}">
                <a16:creationId xmlns:a16="http://schemas.microsoft.com/office/drawing/2014/main" id="{9A19A7ED-7DB0-4AB0-97A8-1186C86D4746}"/>
              </a:ext>
            </a:extLst>
          </p:cNvPr>
          <p:cNvSpPr txBox="1">
            <a:spLocks/>
          </p:cNvSpPr>
          <p:nvPr/>
        </p:nvSpPr>
        <p:spPr>
          <a:xfrm>
            <a:off x="1445722" y="2971800"/>
            <a:ext cx="6450676" cy="641528"/>
          </a:xfrm>
          <a:prstGeom prst="rect">
            <a:avLst/>
          </a:prstGeom>
        </p:spPr>
        <p:txBody>
          <a:bodyPr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黑体"/>
                <a:cs typeface="+mj-cs"/>
              </a:rPr>
              <a:t>05 </a:t>
            </a: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黑体"/>
                <a:cs typeface="+mj-cs"/>
              </a:rPr>
              <a:t>零件图训练</a:t>
            </a:r>
            <a:r>
              <a:rPr kumimoji="0" lang="en-US" altLang="zh-CN" sz="3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黑体"/>
                <a:cs typeface="+mj-cs"/>
              </a:rPr>
              <a:t>  </a:t>
            </a: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黑体"/>
                <a:cs typeface="+mj-cs"/>
              </a:rPr>
              <a:t>支座</a:t>
            </a:r>
            <a:endParaRPr kumimoji="0" lang="zh-CN" altLang="en-US" sz="36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/>
              <a:ea typeface="黑体"/>
              <a:cs typeface="+mj-cs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66624D2B-BEDA-41F5-8828-AE053C318E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290" y="5205413"/>
            <a:ext cx="2808710" cy="1677931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6C9F33B8-1639-4573-8FF9-E63AC428D081}"/>
              </a:ext>
            </a:extLst>
          </p:cNvPr>
          <p:cNvSpPr/>
          <p:nvPr/>
        </p:nvSpPr>
        <p:spPr>
          <a:xfrm>
            <a:off x="5683422" y="4897512"/>
            <a:ext cx="3460578" cy="1960488"/>
          </a:xfrm>
          <a:prstGeom prst="rect">
            <a:avLst/>
          </a:prstGeom>
          <a:gradFill>
            <a:gsLst>
              <a:gs pos="0">
                <a:schemeClr val="bg1">
                  <a:alpha val="67000"/>
                </a:schemeClr>
              </a:gs>
              <a:gs pos="100000">
                <a:schemeClr val="bg1">
                  <a:alpha val="28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339E50BE-001A-485A-A51C-76D5D983240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458" y="-1"/>
            <a:ext cx="1026411" cy="1063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8942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灯片编号占位符 1">
            <a:extLst>
              <a:ext uri="{FF2B5EF4-FFF2-40B4-BE49-F238E27FC236}">
                <a16:creationId xmlns:a16="http://schemas.microsoft.com/office/drawing/2014/main" id="{F802B8CF-75B7-4836-B4C6-0B125945CD80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fld id="{6BDD0319-9A32-4671-8E9F-64E15865334C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3333CC"/>
                </a:buClr>
                <a:buSzPct val="60000"/>
                <a:buFont typeface="Wingdings" panose="05000000000000000000" pitchFamily="2" charset="2"/>
                <a:buNone/>
                <a:tabLst/>
                <a:defRPr/>
              </a:pPr>
              <a:t>22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0659" name="Rectangle 4">
            <a:extLst>
              <a:ext uri="{FF2B5EF4-FFF2-40B4-BE49-F238E27FC236}">
                <a16:creationId xmlns:a16="http://schemas.microsoft.com/office/drawing/2014/main" id="{1A938A41-DC59-4A8A-81C0-7B104C242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3" y="903288"/>
            <a:ext cx="2041525" cy="460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视图方案比较</a:t>
            </a:r>
          </a:p>
        </p:txBody>
      </p:sp>
      <p:sp>
        <p:nvSpPr>
          <p:cNvPr id="70660" name="Rectangle 4">
            <a:extLst>
              <a:ext uri="{FF2B5EF4-FFF2-40B4-BE49-F238E27FC236}">
                <a16:creationId xmlns:a16="http://schemas.microsoft.com/office/drawing/2014/main" id="{796C97B6-0565-4AE6-AA9A-2F6ED5CB0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8075" y="177800"/>
            <a:ext cx="6948488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ts val="45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1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黑体" panose="02010609060101010101" pitchFamily="49" charset="-122"/>
                <a:ea typeface="宋体" panose="02010600030101010101" pitchFamily="2" charset="-122"/>
                <a:cs typeface="+mn-cs"/>
              </a:rPr>
              <a:t>支座视图方案讨论</a:t>
            </a:r>
          </a:p>
        </p:txBody>
      </p:sp>
      <p:pic>
        <p:nvPicPr>
          <p:cNvPr id="70661" name="图片 1" descr="PPT1F00.png">
            <a:extLst>
              <a:ext uri="{FF2B5EF4-FFF2-40B4-BE49-F238E27FC236}">
                <a16:creationId xmlns:a16="http://schemas.microsoft.com/office/drawing/2014/main" id="{4FF4B91B-AFE2-4085-9F82-B57425FB9E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7225" y="1673225"/>
            <a:ext cx="4424363" cy="1798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62" name="图片 1" descr="PPT1EED.png">
            <a:extLst>
              <a:ext uri="{FF2B5EF4-FFF2-40B4-BE49-F238E27FC236}">
                <a16:creationId xmlns:a16="http://schemas.microsoft.com/office/drawing/2014/main" id="{6701E248-8C04-4E21-AEE2-27BF2BE621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63" y="4048125"/>
            <a:ext cx="3873500" cy="1800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63" name="图片 3" descr="PPT1F1A.png">
            <a:extLst>
              <a:ext uri="{FF2B5EF4-FFF2-40B4-BE49-F238E27FC236}">
                <a16:creationId xmlns:a16="http://schemas.microsoft.com/office/drawing/2014/main" id="{2B38EB0E-97BB-49FD-96E9-D9FA9D69ADA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738" y="4032250"/>
            <a:ext cx="3889375" cy="1800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64" name="图片 4" descr="PPT1E77.png">
            <a:extLst>
              <a:ext uri="{FF2B5EF4-FFF2-40B4-BE49-F238E27FC236}">
                <a16:creationId xmlns:a16="http://schemas.microsoft.com/office/drawing/2014/main" id="{B56F1AC3-9EB7-456E-BA70-AC66B26D01D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38" y="1677988"/>
            <a:ext cx="4005262" cy="1800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1002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灯片编号占位符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CA2D34-F02A-47F1-B945-96ACB7EF261C}" type="slidenum">
              <a:rPr kumimoji="0" lang="zh-CN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8435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80963"/>
            <a:ext cx="8724900" cy="621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3630304" y="5736008"/>
            <a:ext cx="941696" cy="2553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6868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>
            <a:extLst>
              <a:ext uri="{FF2B5EF4-FFF2-40B4-BE49-F238E27FC236}">
                <a16:creationId xmlns:a16="http://schemas.microsoft.com/office/drawing/2014/main" id="{148DBEA5-A1BD-405D-921E-2E7753B70B28}"/>
              </a:ext>
            </a:extLst>
          </p:cNvPr>
          <p:cNvSpPr/>
          <p:nvPr/>
        </p:nvSpPr>
        <p:spPr>
          <a:xfrm>
            <a:off x="1445722" y="2895600"/>
            <a:ext cx="6450676" cy="7772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</p:txBody>
      </p:sp>
      <p:sp>
        <p:nvSpPr>
          <p:cNvPr id="11" name="标题 1">
            <a:extLst>
              <a:ext uri="{FF2B5EF4-FFF2-40B4-BE49-F238E27FC236}">
                <a16:creationId xmlns:a16="http://schemas.microsoft.com/office/drawing/2014/main" id="{9A19A7ED-7DB0-4AB0-97A8-1186C86D4746}"/>
              </a:ext>
            </a:extLst>
          </p:cNvPr>
          <p:cNvSpPr txBox="1">
            <a:spLocks/>
          </p:cNvSpPr>
          <p:nvPr/>
        </p:nvSpPr>
        <p:spPr>
          <a:xfrm>
            <a:off x="1445722" y="2971800"/>
            <a:ext cx="6450676" cy="641528"/>
          </a:xfrm>
          <a:prstGeom prst="rect">
            <a:avLst/>
          </a:prstGeom>
        </p:spPr>
        <p:txBody>
          <a:bodyPr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黑体"/>
                <a:cs typeface="+mj-cs"/>
              </a:rPr>
              <a:t>06 </a:t>
            </a: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黑体"/>
                <a:cs typeface="+mj-cs"/>
              </a:rPr>
              <a:t>装配图训练</a:t>
            </a:r>
            <a:r>
              <a:rPr kumimoji="0" lang="en-US" altLang="zh-CN" sz="3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黑体"/>
                <a:cs typeface="+mj-cs"/>
              </a:rPr>
              <a:t>  </a:t>
            </a:r>
            <a:r>
              <a:rPr kumimoji="0" lang="zh-CN" altLang="en-US" sz="3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黑体"/>
                <a:cs typeface="+mj-cs"/>
              </a:rPr>
              <a:t>减速箱</a:t>
            </a:r>
            <a:endParaRPr kumimoji="0" lang="zh-CN" altLang="en-US" sz="36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/>
              <a:ea typeface="黑体"/>
              <a:cs typeface="+mj-cs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66624D2B-BEDA-41F5-8828-AE053C318E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290" y="5205413"/>
            <a:ext cx="2808710" cy="1677931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6C9F33B8-1639-4573-8FF9-E63AC428D081}"/>
              </a:ext>
            </a:extLst>
          </p:cNvPr>
          <p:cNvSpPr/>
          <p:nvPr/>
        </p:nvSpPr>
        <p:spPr>
          <a:xfrm>
            <a:off x="5683422" y="4897512"/>
            <a:ext cx="3460578" cy="1960488"/>
          </a:xfrm>
          <a:prstGeom prst="rect">
            <a:avLst/>
          </a:prstGeom>
          <a:gradFill>
            <a:gsLst>
              <a:gs pos="0">
                <a:schemeClr val="bg1">
                  <a:alpha val="67000"/>
                </a:schemeClr>
              </a:gs>
              <a:gs pos="100000">
                <a:schemeClr val="bg1">
                  <a:alpha val="28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339E50BE-001A-485A-A51C-76D5D983240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458" y="-1"/>
            <a:ext cx="1026411" cy="1063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7965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>
            <a:extLst>
              <a:ext uri="{FF2B5EF4-FFF2-40B4-BE49-F238E27FC236}">
                <a16:creationId xmlns:a16="http://schemas.microsoft.com/office/drawing/2014/main" id="{5A9A336F-7D01-493C-A31F-8F8E9B2A61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45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7">
            <a:extLst>
              <a:ext uri="{FF2B5EF4-FFF2-40B4-BE49-F238E27FC236}">
                <a16:creationId xmlns:a16="http://schemas.microsoft.com/office/drawing/2014/main" id="{9B5539F2-FCDC-4B00-8057-D16652281D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449263"/>
            <a:ext cx="8761413" cy="586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xt Box 5">
            <a:extLst>
              <a:ext uri="{FF2B5EF4-FFF2-40B4-BE49-F238E27FC236}">
                <a16:creationId xmlns:a16="http://schemas.microsoft.com/office/drawing/2014/main" id="{86A8C55D-E738-4DD5-82CC-3E5CBBBCC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9538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5-3-</a:t>
            </a:r>
            <a:r>
              <a:rPr kumimoji="0" lang="en-US" altLang="zh-CN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3</a:t>
            </a:r>
            <a:r>
              <a:rPr kumimoji="0" lang="en-US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拼画</a:t>
            </a:r>
            <a:r>
              <a: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减速箱</a:t>
            </a:r>
            <a:r>
              <a:rPr kumimoji="0" lang="en-US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装配图</a:t>
            </a:r>
            <a:endParaRPr kumimoji="0" lang="zh-CN" altLang="en-US" sz="16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3">
            <a:extLst>
              <a:ext uri="{FF2B5EF4-FFF2-40B4-BE49-F238E27FC236}">
                <a16:creationId xmlns:a16="http://schemas.microsoft.com/office/drawing/2014/main" id="{F0130E40-439D-4CFB-A126-A725CF626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9538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宋体" panose="02010600030101010101" pitchFamily="2" charset="-122"/>
              </a:rPr>
              <a:t>5-1-1-2  根据给定的螺纹要素，标注螺纹的尺寸。</a:t>
            </a:r>
            <a:endParaRPr lang="zh-CN" altLang="en-US" sz="1600" b="1">
              <a:latin typeface="宋体" panose="02010600030101010101" pitchFamily="2" charset="-122"/>
            </a:endParaRPr>
          </a:p>
        </p:txBody>
      </p:sp>
      <p:sp>
        <p:nvSpPr>
          <p:cNvPr id="59395" name="Text Box 4">
            <a:extLst>
              <a:ext uri="{FF2B5EF4-FFF2-40B4-BE49-F238E27FC236}">
                <a16:creationId xmlns:a16="http://schemas.microsoft.com/office/drawing/2014/main" id="{09B19BF1-10B9-42D3-B18D-545001145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4975" y="2865438"/>
            <a:ext cx="743902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200" b="1">
                <a:latin typeface="宋体" panose="02010600030101010101" pitchFamily="2" charset="-122"/>
              </a:rPr>
              <a:t>(3) </a:t>
            </a:r>
            <a:r>
              <a:rPr lang="zh-CN" altLang="en-US" sz="1200" b="1">
                <a:latin typeface="宋体" panose="02010600030101010101" pitchFamily="2" charset="-122"/>
              </a:rPr>
              <a:t>梯形螺纹，大径</a:t>
            </a:r>
            <a:r>
              <a:rPr lang="en-US" altLang="zh-CN" sz="1200" b="1">
                <a:latin typeface="宋体" panose="02010600030101010101" pitchFamily="2" charset="-122"/>
              </a:rPr>
              <a:t>20</a:t>
            </a:r>
            <a:r>
              <a:rPr lang="zh-CN" altLang="en-US" sz="1200" b="1">
                <a:latin typeface="宋体" panose="02010600030101010101" pitchFamily="2" charset="-122"/>
              </a:rPr>
              <a:t>，导程</a:t>
            </a:r>
            <a:r>
              <a:rPr lang="en-US" altLang="zh-CN" sz="1200" b="1">
                <a:latin typeface="宋体" panose="02010600030101010101" pitchFamily="2" charset="-122"/>
              </a:rPr>
              <a:t>8</a:t>
            </a:r>
            <a:r>
              <a:rPr lang="zh-CN" altLang="en-US" sz="1200" b="1">
                <a:latin typeface="宋体" panose="02010600030101010101" pitchFamily="2" charset="-122"/>
              </a:rPr>
              <a:t>，双线，右旋。</a:t>
            </a:r>
          </a:p>
        </p:txBody>
      </p:sp>
      <p:sp>
        <p:nvSpPr>
          <p:cNvPr id="59396" name="Text Box 5">
            <a:extLst>
              <a:ext uri="{FF2B5EF4-FFF2-40B4-BE49-F238E27FC236}">
                <a16:creationId xmlns:a16="http://schemas.microsoft.com/office/drawing/2014/main" id="{74B79B05-FDF7-4D93-921E-87B19CD9FF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4975" y="446088"/>
            <a:ext cx="7439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Tx/>
              <a:buAutoNum type="arabicParenBoth"/>
            </a:pPr>
            <a:r>
              <a:rPr lang="zh-CN" altLang="en-US" sz="1200" b="1">
                <a:latin typeface="宋体" panose="02010600030101010101" pitchFamily="2" charset="-122"/>
              </a:rPr>
              <a:t>普通螺纹，大径</a:t>
            </a:r>
            <a:r>
              <a:rPr lang="en-US" altLang="zh-CN" sz="1200" b="1">
                <a:latin typeface="宋体" panose="02010600030101010101" pitchFamily="2" charset="-122"/>
              </a:rPr>
              <a:t>30</a:t>
            </a:r>
            <a:r>
              <a:rPr lang="zh-CN" altLang="en-US" sz="1200" b="1">
                <a:latin typeface="宋体" panose="02010600030101010101" pitchFamily="2" charset="-122"/>
              </a:rPr>
              <a:t>，螺距</a:t>
            </a:r>
            <a:r>
              <a:rPr lang="en-US" altLang="zh-CN" sz="1200" b="1">
                <a:latin typeface="宋体" panose="02010600030101010101" pitchFamily="2" charset="-122"/>
              </a:rPr>
              <a:t>1.5</a:t>
            </a:r>
            <a:r>
              <a:rPr lang="zh-CN" altLang="en-US" sz="1200" b="1">
                <a:latin typeface="宋体" panose="02010600030101010101" pitchFamily="2" charset="-122"/>
              </a:rPr>
              <a:t>，单线，</a:t>
            </a:r>
          </a:p>
          <a:p>
            <a:pPr eaLnBrk="1" hangingPunct="1"/>
            <a:r>
              <a:rPr lang="zh-CN" altLang="en-US" sz="1200" b="1">
                <a:latin typeface="宋体" panose="02010600030101010101" pitchFamily="2" charset="-122"/>
              </a:rPr>
              <a:t>右旋，中径及大径公差代号</a:t>
            </a:r>
            <a:r>
              <a:rPr lang="en-US" altLang="zh-CN" sz="1200" b="1">
                <a:latin typeface="宋体" panose="02010600030101010101" pitchFamily="2" charset="-122"/>
              </a:rPr>
              <a:t>6g</a:t>
            </a:r>
            <a:r>
              <a:rPr lang="zh-CN" altLang="en-US" sz="1200" b="1">
                <a:latin typeface="宋体" panose="02010600030101010101" pitchFamily="2" charset="-122"/>
              </a:rPr>
              <a:t>，短旋合长度。</a:t>
            </a:r>
          </a:p>
        </p:txBody>
      </p:sp>
      <p:sp>
        <p:nvSpPr>
          <p:cNvPr id="59397" name="Text Box 6">
            <a:extLst>
              <a:ext uri="{FF2B5EF4-FFF2-40B4-BE49-F238E27FC236}">
                <a16:creationId xmlns:a16="http://schemas.microsoft.com/office/drawing/2014/main" id="{B935CDD3-4A4D-4015-BBE9-B542548D8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475" y="446088"/>
            <a:ext cx="42005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200" b="1">
                <a:latin typeface="宋体" panose="02010600030101010101" pitchFamily="2" charset="-122"/>
              </a:rPr>
              <a:t>(2) </a:t>
            </a:r>
            <a:r>
              <a:rPr lang="zh-CN" altLang="en-US" sz="1200" b="1">
                <a:latin typeface="宋体" panose="02010600030101010101" pitchFamily="2" charset="-122"/>
              </a:rPr>
              <a:t>非螺纹密封的管螺纹，尺寸代号 </a:t>
            </a:r>
            <a:r>
              <a:rPr lang="en-US" altLang="zh-CN" sz="1200" b="1">
                <a:latin typeface="宋体" panose="02010600030101010101" pitchFamily="2" charset="-122"/>
              </a:rPr>
              <a:t>3/4</a:t>
            </a:r>
            <a:r>
              <a:rPr lang="zh-CN" altLang="en-US" sz="1200" b="1">
                <a:latin typeface="宋体" panose="02010600030101010101" pitchFamily="2" charset="-122"/>
              </a:rPr>
              <a:t>。</a:t>
            </a:r>
          </a:p>
        </p:txBody>
      </p:sp>
      <p:sp>
        <p:nvSpPr>
          <p:cNvPr id="59398" name="Text Box 7">
            <a:extLst>
              <a:ext uri="{FF2B5EF4-FFF2-40B4-BE49-F238E27FC236}">
                <a16:creationId xmlns:a16="http://schemas.microsoft.com/office/drawing/2014/main" id="{BE82B1E3-1ED0-493F-9229-52B2BC294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475" y="2865438"/>
            <a:ext cx="42005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en-US" sz="1200" b="1">
                <a:latin typeface="宋体" panose="02010600030101010101" pitchFamily="2" charset="-122"/>
              </a:rPr>
              <a:t>(4) 用螺纹密封的管螺纹，尺寸代号 1/2。</a:t>
            </a:r>
            <a:endParaRPr lang="zh-CN" altLang="en-US" sz="1200" b="1">
              <a:latin typeface="宋体" panose="02010600030101010101" pitchFamily="2" charset="-122"/>
            </a:endParaRPr>
          </a:p>
        </p:txBody>
      </p:sp>
      <p:pic>
        <p:nvPicPr>
          <p:cNvPr id="59399" name="Picture 9">
            <a:extLst>
              <a:ext uri="{FF2B5EF4-FFF2-40B4-BE49-F238E27FC236}">
                <a16:creationId xmlns:a16="http://schemas.microsoft.com/office/drawing/2014/main" id="{01C6ED35-75BD-42E7-A640-BBFF1F65AD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863" y="1004888"/>
            <a:ext cx="5272087" cy="186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400" name="Picture 10">
            <a:extLst>
              <a:ext uri="{FF2B5EF4-FFF2-40B4-BE49-F238E27FC236}">
                <a16:creationId xmlns:a16="http://schemas.microsoft.com/office/drawing/2014/main" id="{2553F04A-2D36-40DD-BBF0-84C46688A9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863" y="3127375"/>
            <a:ext cx="5272087" cy="195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9401" name="Rectangle 4">
            <a:extLst>
              <a:ext uri="{FF2B5EF4-FFF2-40B4-BE49-F238E27FC236}">
                <a16:creationId xmlns:a16="http://schemas.microsoft.com/office/drawing/2014/main" id="{E2B91978-0A3E-4006-806A-75881C2DB4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1213" y="5299075"/>
            <a:ext cx="4675187" cy="113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注意文字书写的方位</a:t>
            </a:r>
            <a:endParaRPr lang="en-US" altLang="zh-CN" sz="24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注意箭头画法</a:t>
            </a:r>
            <a:endParaRPr lang="en-US" altLang="zh-CN" sz="24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3">
            <a:extLst>
              <a:ext uri="{FF2B5EF4-FFF2-40B4-BE49-F238E27FC236}">
                <a16:creationId xmlns:a16="http://schemas.microsoft.com/office/drawing/2014/main" id="{2D297F4B-E6C8-486B-9D41-89BAA36A9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9538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宋体" panose="02010600030101010101" pitchFamily="2" charset="-122"/>
              </a:rPr>
              <a:t>5-1-1-3  将图中错处圈出，将正确的画在右边（包括尺寸）。</a:t>
            </a:r>
            <a:endParaRPr lang="zh-CN" altLang="en-US" sz="1600" b="1">
              <a:latin typeface="宋体" panose="02010600030101010101" pitchFamily="2" charset="-122"/>
            </a:endParaRPr>
          </a:p>
        </p:txBody>
      </p:sp>
      <p:sp>
        <p:nvSpPr>
          <p:cNvPr id="60419" name="Text Box 4">
            <a:extLst>
              <a:ext uri="{FF2B5EF4-FFF2-40B4-BE49-F238E27FC236}">
                <a16:creationId xmlns:a16="http://schemas.microsoft.com/office/drawing/2014/main" id="{2B88F4F2-0940-48EC-B06E-7FDF447AC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9675" y="601663"/>
            <a:ext cx="7934325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宋体" panose="02010600030101010101" pitchFamily="2" charset="-122"/>
              </a:rPr>
              <a:t>(1) M16</a:t>
            </a:r>
            <a:r>
              <a:rPr lang="zh-CN" altLang="en-US" sz="1200" b="1">
                <a:latin typeface="宋体" panose="02010600030101010101" pitchFamily="2" charset="-122"/>
              </a:rPr>
              <a:t>　　　　　　　　　　　　　　　　</a:t>
            </a:r>
            <a:r>
              <a:rPr lang="en-US" altLang="zh-CN" sz="1200" b="1">
                <a:latin typeface="宋体" panose="02010600030101010101" pitchFamily="2" charset="-122"/>
              </a:rPr>
              <a:t>(2) M24×1.5</a:t>
            </a:r>
          </a:p>
        </p:txBody>
      </p:sp>
      <p:pic>
        <p:nvPicPr>
          <p:cNvPr id="60420" name="Picture 10">
            <a:extLst>
              <a:ext uri="{FF2B5EF4-FFF2-40B4-BE49-F238E27FC236}">
                <a16:creationId xmlns:a16="http://schemas.microsoft.com/office/drawing/2014/main" id="{A720F3AB-781D-4575-AA47-3686867809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675" y="876300"/>
            <a:ext cx="62484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421" name="Rectangle 4">
            <a:extLst>
              <a:ext uri="{FF2B5EF4-FFF2-40B4-BE49-F238E27FC236}">
                <a16:creationId xmlns:a16="http://schemas.microsoft.com/office/drawing/2014/main" id="{FDED76A4-B592-4B14-A0C3-26DC44D46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238" y="4879975"/>
            <a:ext cx="4675187" cy="113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注意螺纹终止线</a:t>
            </a:r>
            <a:endParaRPr lang="en-US" altLang="zh-CN" sz="24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注意大径、小径的线型</a:t>
            </a:r>
            <a:endParaRPr lang="en-US" altLang="zh-CN" sz="24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0422" name="Oval 2">
            <a:extLst>
              <a:ext uri="{FF2B5EF4-FFF2-40B4-BE49-F238E27FC236}">
                <a16:creationId xmlns:a16="http://schemas.microsoft.com/office/drawing/2014/main" id="{29E5D462-4E86-4550-9AB6-4F66693E0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3275" y="2373313"/>
            <a:ext cx="349250" cy="246062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CN" altLang="en-US" sz="1800"/>
          </a:p>
        </p:txBody>
      </p:sp>
      <p:sp>
        <p:nvSpPr>
          <p:cNvPr id="60423" name="Oval 7">
            <a:extLst>
              <a:ext uri="{FF2B5EF4-FFF2-40B4-BE49-F238E27FC236}">
                <a16:creationId xmlns:a16="http://schemas.microsoft.com/office/drawing/2014/main" id="{134C47EA-A7EF-4F93-B3B1-739A6977B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3225" y="2376488"/>
            <a:ext cx="349250" cy="246062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CN" altLang="en-US"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3">
            <a:extLst>
              <a:ext uri="{FF2B5EF4-FFF2-40B4-BE49-F238E27FC236}">
                <a16:creationId xmlns:a16="http://schemas.microsoft.com/office/drawing/2014/main" id="{DCD61CF2-3C60-4679-B542-2C236CEA9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9538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宋体" panose="02010600030101010101" pitchFamily="2" charset="-122"/>
              </a:rPr>
              <a:t>5-1-1-4  画出下列螺纹孔的两视图。</a:t>
            </a:r>
            <a:endParaRPr lang="zh-CN" altLang="en-US" sz="1600" b="1">
              <a:latin typeface="宋体" panose="02010600030101010101" pitchFamily="2" charset="-122"/>
            </a:endParaRPr>
          </a:p>
        </p:txBody>
      </p:sp>
      <p:sp>
        <p:nvSpPr>
          <p:cNvPr id="61443" name="Text Box 4">
            <a:extLst>
              <a:ext uri="{FF2B5EF4-FFF2-40B4-BE49-F238E27FC236}">
                <a16:creationId xmlns:a16="http://schemas.microsoft.com/office/drawing/2014/main" id="{F592CFDE-EFF3-4FBD-8A5D-804BA1BB0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685800"/>
            <a:ext cx="7812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Tx/>
              <a:buAutoNum type="arabicParenBoth"/>
            </a:pPr>
            <a:r>
              <a:rPr lang="en-US" altLang="zh-CN" sz="1200" b="1">
                <a:latin typeface="宋体" panose="02010600030101010101" pitchFamily="2" charset="-122"/>
              </a:rPr>
              <a:t>M20</a:t>
            </a:r>
            <a:r>
              <a:rPr lang="zh-CN" altLang="en-US" sz="1200" b="1">
                <a:latin typeface="宋体" panose="02010600030101010101" pitchFamily="2" charset="-122"/>
              </a:rPr>
              <a:t>。孔为通孔，螺纹攻</a:t>
            </a:r>
          </a:p>
          <a:p>
            <a:pPr eaLnBrk="1" hangingPunct="1"/>
            <a:r>
              <a:rPr lang="zh-CN" altLang="en-US" sz="1200" b="1">
                <a:latin typeface="宋体" panose="02010600030101010101" pitchFamily="2" charset="-122"/>
              </a:rPr>
              <a:t>到底，主、俯视图都全剖。</a:t>
            </a:r>
          </a:p>
        </p:txBody>
      </p:sp>
      <p:sp>
        <p:nvSpPr>
          <p:cNvPr id="61444" name="Text Box 5">
            <a:extLst>
              <a:ext uri="{FF2B5EF4-FFF2-40B4-BE49-F238E27FC236}">
                <a16:creationId xmlns:a16="http://schemas.microsoft.com/office/drawing/2014/main" id="{349CA242-BA50-4036-A759-B0A808253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685800"/>
            <a:ext cx="563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200" b="1">
                <a:latin typeface="宋体" panose="02010600030101010101" pitchFamily="2" charset="-122"/>
              </a:rPr>
              <a:t>(2) M20</a:t>
            </a:r>
            <a:r>
              <a:rPr lang="zh-CN" altLang="en-US" sz="1200" b="1">
                <a:latin typeface="宋体" panose="02010600030101010101" pitchFamily="2" charset="-122"/>
              </a:rPr>
              <a:t>。孔为通孔，螺纹攻</a:t>
            </a:r>
          </a:p>
          <a:p>
            <a:pPr eaLnBrk="1" hangingPunct="1"/>
            <a:r>
              <a:rPr lang="zh-CN" altLang="en-US" sz="1200" b="1">
                <a:latin typeface="宋体" panose="02010600030101010101" pitchFamily="2" charset="-122"/>
              </a:rPr>
              <a:t>到</a:t>
            </a:r>
            <a:r>
              <a:rPr lang="en-US" altLang="zh-CN" sz="1200" b="1">
                <a:latin typeface="宋体" panose="02010600030101010101" pitchFamily="2" charset="-122"/>
              </a:rPr>
              <a:t>30</a:t>
            </a:r>
            <a:r>
              <a:rPr lang="zh-CN" altLang="en-US" sz="1200" b="1">
                <a:latin typeface="宋体" panose="02010600030101010101" pitchFamily="2" charset="-122"/>
              </a:rPr>
              <a:t>，主视图全剖。</a:t>
            </a:r>
          </a:p>
        </p:txBody>
      </p:sp>
      <p:sp>
        <p:nvSpPr>
          <p:cNvPr id="61445" name="Text Box 6">
            <a:extLst>
              <a:ext uri="{FF2B5EF4-FFF2-40B4-BE49-F238E27FC236}">
                <a16:creationId xmlns:a16="http://schemas.microsoft.com/office/drawing/2014/main" id="{2D9361DA-B24C-4903-A7C4-90107369E0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5950" y="685800"/>
            <a:ext cx="3448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200" b="1">
                <a:latin typeface="宋体" panose="02010600030101010101" pitchFamily="2" charset="-122"/>
              </a:rPr>
              <a:t>(3) M12×1.5</a:t>
            </a:r>
            <a:r>
              <a:rPr lang="zh-CN" altLang="en-US" sz="1200" b="1">
                <a:latin typeface="宋体" panose="02010600030101010101" pitchFamily="2" charset="-122"/>
              </a:rPr>
              <a:t>。螺纹盲孔，深</a:t>
            </a:r>
            <a:r>
              <a:rPr lang="en-US" altLang="zh-CN" sz="1200" b="1">
                <a:latin typeface="宋体" panose="02010600030101010101" pitchFamily="2" charset="-122"/>
              </a:rPr>
              <a:t>18</a:t>
            </a:r>
            <a:r>
              <a:rPr lang="zh-CN" altLang="en-US" sz="1200" b="1">
                <a:latin typeface="宋体" panose="02010600030101010101" pitchFamily="2" charset="-122"/>
              </a:rPr>
              <a:t>，</a:t>
            </a:r>
          </a:p>
          <a:p>
            <a:pPr eaLnBrk="1" hangingPunct="1"/>
            <a:r>
              <a:rPr lang="zh-CN" altLang="en-US" sz="1200" b="1">
                <a:latin typeface="宋体" panose="02010600030101010101" pitchFamily="2" charset="-122"/>
              </a:rPr>
              <a:t>钻孔深</a:t>
            </a:r>
            <a:r>
              <a:rPr lang="en-US" altLang="zh-CN" sz="1200" b="1">
                <a:latin typeface="宋体" panose="02010600030101010101" pitchFamily="2" charset="-122"/>
              </a:rPr>
              <a:t>24</a:t>
            </a:r>
            <a:r>
              <a:rPr lang="zh-CN" altLang="en-US" sz="1200" b="1">
                <a:latin typeface="宋体" panose="02010600030101010101" pitchFamily="2" charset="-122"/>
              </a:rPr>
              <a:t>，主视图全剖。</a:t>
            </a:r>
          </a:p>
        </p:txBody>
      </p:sp>
      <p:pic>
        <p:nvPicPr>
          <p:cNvPr id="61446" name="Picture 8">
            <a:extLst>
              <a:ext uri="{FF2B5EF4-FFF2-40B4-BE49-F238E27FC236}">
                <a16:creationId xmlns:a16="http://schemas.microsoft.com/office/drawing/2014/main" id="{E9BFA04B-3021-4B39-BF2B-F33B35CF20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238" y="1143000"/>
            <a:ext cx="6673850" cy="394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47" name="Rectangle 6">
            <a:extLst>
              <a:ext uri="{FF2B5EF4-FFF2-40B4-BE49-F238E27FC236}">
                <a16:creationId xmlns:a16="http://schemas.microsoft.com/office/drawing/2014/main" id="{31875405-D940-4F5C-A6A1-28C99B07C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8775" y="5135563"/>
            <a:ext cx="6326188" cy="113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注意通孔和盲孔（</a:t>
            </a:r>
            <a:r>
              <a:rPr lang="en-US" altLang="zh-CN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120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度锥坑）的区别</a:t>
            </a:r>
            <a:endParaRPr lang="en-US" altLang="zh-CN" sz="24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锥坑的画法</a:t>
            </a:r>
            <a:r>
              <a:rPr lang="en-US" altLang="zh-CN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从小径画起</a:t>
            </a:r>
            <a:endParaRPr lang="en-US" altLang="zh-CN" sz="24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448" name="Oval 7">
            <a:extLst>
              <a:ext uri="{FF2B5EF4-FFF2-40B4-BE49-F238E27FC236}">
                <a16:creationId xmlns:a16="http://schemas.microsoft.com/office/drawing/2014/main" id="{12544CEE-1E68-4F4C-8C06-EB537EC52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9975" y="2406650"/>
            <a:ext cx="812800" cy="381000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CN" altLang="en-US"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3">
            <a:extLst>
              <a:ext uri="{FF2B5EF4-FFF2-40B4-BE49-F238E27FC236}">
                <a16:creationId xmlns:a16="http://schemas.microsoft.com/office/drawing/2014/main" id="{3168713D-C8D8-45C7-ADEC-83BAD5376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9538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宋体" panose="02010600030101010101" pitchFamily="2" charset="-122"/>
              </a:rPr>
              <a:t>5-1-1-5  将下列两图的错处圈出，并将正确的画在下面。</a:t>
            </a:r>
            <a:endParaRPr lang="zh-CN" altLang="en-US" sz="1600" b="1">
              <a:latin typeface="宋体" panose="02010600030101010101" pitchFamily="2" charset="-122"/>
            </a:endParaRPr>
          </a:p>
        </p:txBody>
      </p:sp>
      <p:sp>
        <p:nvSpPr>
          <p:cNvPr id="62467" name="Text Box 4">
            <a:extLst>
              <a:ext uri="{FF2B5EF4-FFF2-40B4-BE49-F238E27FC236}">
                <a16:creationId xmlns:a16="http://schemas.microsoft.com/office/drawing/2014/main" id="{CF6323C8-0ABD-46F4-BF96-230976FF78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465138"/>
            <a:ext cx="7812087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200" b="1">
                <a:latin typeface="宋体" panose="02010600030101010101" pitchFamily="2" charset="-122"/>
              </a:rPr>
              <a:t>  (1)                                          ⑵</a:t>
            </a:r>
            <a:endParaRPr lang="en-US" altLang="en-US" sz="1200" b="1">
              <a:latin typeface="宋体" panose="02010600030101010101" pitchFamily="2" charset="-122"/>
            </a:endParaRPr>
          </a:p>
        </p:txBody>
      </p:sp>
      <p:pic>
        <p:nvPicPr>
          <p:cNvPr id="62468" name="Picture 6">
            <a:extLst>
              <a:ext uri="{FF2B5EF4-FFF2-40B4-BE49-F238E27FC236}">
                <a16:creationId xmlns:a16="http://schemas.microsoft.com/office/drawing/2014/main" id="{751458FE-25B7-4696-B46E-05D7A7A0D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739775"/>
            <a:ext cx="6226175" cy="432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2469" name="Rectangle 4">
            <a:extLst>
              <a:ext uri="{FF2B5EF4-FFF2-40B4-BE49-F238E27FC236}">
                <a16:creationId xmlns:a16="http://schemas.microsoft.com/office/drawing/2014/main" id="{0AF3D440-B9D5-4D77-9328-FBA325FB78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1825" y="5340350"/>
            <a:ext cx="4675188" cy="113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大径和小径对齐</a:t>
            </a:r>
            <a:endParaRPr lang="en-US" altLang="zh-CN" sz="24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剖面线画到粗实线</a:t>
            </a:r>
            <a:endParaRPr lang="en-US" altLang="zh-CN" sz="24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3">
            <a:extLst>
              <a:ext uri="{FF2B5EF4-FFF2-40B4-BE49-F238E27FC236}">
                <a16:creationId xmlns:a16="http://schemas.microsoft.com/office/drawing/2014/main" id="{FCDD3CC5-2C9F-4CFD-AACE-C902AA57E9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9538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宋体" panose="02010600030101010101" pitchFamily="2" charset="-122"/>
              </a:rPr>
              <a:t>5-1-1-6  将下图的错处圈出，并将正确的画在右面。</a:t>
            </a:r>
            <a:endParaRPr lang="zh-CN" altLang="en-US" sz="1600" b="1">
              <a:latin typeface="宋体" panose="02010600030101010101" pitchFamily="2" charset="-122"/>
            </a:endParaRPr>
          </a:p>
        </p:txBody>
      </p:sp>
      <p:pic>
        <p:nvPicPr>
          <p:cNvPr id="63491" name="Picture 4">
            <a:extLst>
              <a:ext uri="{FF2B5EF4-FFF2-40B4-BE49-F238E27FC236}">
                <a16:creationId xmlns:a16="http://schemas.microsoft.com/office/drawing/2014/main" id="{3F1C4679-E007-45A9-ADB7-5EA05ADCA7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0" y="663575"/>
            <a:ext cx="6731000" cy="483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3">
            <a:extLst>
              <a:ext uri="{FF2B5EF4-FFF2-40B4-BE49-F238E27FC236}">
                <a16:creationId xmlns:a16="http://schemas.microsoft.com/office/drawing/2014/main" id="{D3009226-C42A-405C-A342-32E35C591C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9538"/>
            <a:ext cx="91440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 b="1">
                <a:latin typeface="宋体" panose="02010600030101010101" pitchFamily="2" charset="-122"/>
              </a:rPr>
              <a:t>5-1-2-1  </a:t>
            </a:r>
            <a:r>
              <a:rPr lang="zh-CN" altLang="en-US" sz="1600" b="1">
                <a:latin typeface="宋体" panose="02010600030101010101" pitchFamily="2" charset="-122"/>
              </a:rPr>
              <a:t>已知螺栓</a:t>
            </a:r>
            <a:r>
              <a:rPr lang="en-US" altLang="zh-CN" sz="1600" b="1">
                <a:latin typeface="宋体" panose="02010600030101010101" pitchFamily="2" charset="-122"/>
              </a:rPr>
              <a:t>GB/T 5780  M16×L</a:t>
            </a:r>
            <a:r>
              <a:rPr lang="zh-CN" altLang="en-US" sz="1600" b="1">
                <a:latin typeface="宋体" panose="02010600030101010101" pitchFamily="2" charset="-122"/>
              </a:rPr>
              <a:t>、垫圈</a:t>
            </a:r>
            <a:r>
              <a:rPr lang="en-US" altLang="zh-CN" sz="1600" b="1">
                <a:latin typeface="宋体" panose="02010600030101010101" pitchFamily="2" charset="-122"/>
              </a:rPr>
              <a:t>GB/T 97.1  16</a:t>
            </a:r>
            <a:r>
              <a:rPr lang="zh-CN" altLang="en-US" sz="1600" b="1">
                <a:latin typeface="宋体" panose="02010600030101010101" pitchFamily="2" charset="-122"/>
              </a:rPr>
              <a:t>、螺母</a:t>
            </a:r>
            <a:r>
              <a:rPr lang="en-US" altLang="zh-CN" sz="1600" b="1">
                <a:latin typeface="宋体" panose="02010600030101010101" pitchFamily="2" charset="-122"/>
              </a:rPr>
              <a:t>GB/T 41  M16</a:t>
            </a:r>
            <a:r>
              <a:rPr lang="zh-CN" altLang="en-US" sz="1600" b="1">
                <a:latin typeface="宋体" panose="02010600030101010101" pitchFamily="2" charset="-122"/>
              </a:rPr>
              <a:t>，板厚</a:t>
            </a:r>
            <a:r>
              <a:rPr lang="en-US" altLang="zh-CN" sz="1600" b="1">
                <a:latin typeface="宋体" panose="02010600030101010101" pitchFamily="2" charset="-122"/>
              </a:rPr>
              <a:t>t</a:t>
            </a:r>
            <a:r>
              <a:rPr lang="en-US" altLang="zh-CN" sz="1000" b="1">
                <a:latin typeface="宋体" panose="02010600030101010101" pitchFamily="2" charset="-122"/>
              </a:rPr>
              <a:t>1</a:t>
            </a:r>
            <a:r>
              <a:rPr lang="en-US" altLang="zh-CN" sz="1600" b="1">
                <a:latin typeface="宋体" panose="02010600030101010101" pitchFamily="2" charset="-122"/>
              </a:rPr>
              <a:t> =t</a:t>
            </a:r>
            <a:r>
              <a:rPr lang="en-US" altLang="zh-CN" sz="1000" b="1">
                <a:latin typeface="宋体" panose="02010600030101010101" pitchFamily="2" charset="-122"/>
              </a:rPr>
              <a:t>2</a:t>
            </a:r>
            <a:r>
              <a:rPr lang="en-US" altLang="zh-CN" sz="1600" b="1">
                <a:latin typeface="宋体" panose="02010600030101010101" pitchFamily="2" charset="-122"/>
              </a:rPr>
              <a:t> =15</a:t>
            </a:r>
            <a:r>
              <a:rPr lang="zh-CN" altLang="en-US" sz="1600" b="1">
                <a:latin typeface="宋体" panose="02010600030101010101" pitchFamily="2" charset="-122"/>
              </a:rPr>
              <a:t>。用比例画法作螺栓连接的三视图（主视图全剖，俯、左视图画外形）。并在右下角写出</a:t>
            </a:r>
            <a:r>
              <a:rPr lang="en-US" altLang="zh-CN" sz="1600" b="1">
                <a:latin typeface="宋体" panose="02010600030101010101" pitchFamily="2" charset="-122"/>
              </a:rPr>
              <a:t>L</a:t>
            </a:r>
            <a:r>
              <a:rPr lang="zh-CN" altLang="en-US" sz="1000" b="1">
                <a:latin typeface="宋体" panose="02010600030101010101" pitchFamily="2" charset="-122"/>
              </a:rPr>
              <a:t>计</a:t>
            </a:r>
            <a:r>
              <a:rPr lang="zh-CN" altLang="en-US" sz="1600" b="1">
                <a:latin typeface="宋体" panose="02010600030101010101" pitchFamily="2" charset="-122"/>
              </a:rPr>
              <a:t>和</a:t>
            </a:r>
            <a:r>
              <a:rPr lang="en-US" altLang="zh-CN" sz="1600" b="1">
                <a:latin typeface="宋体" panose="02010600030101010101" pitchFamily="2" charset="-122"/>
              </a:rPr>
              <a:t>L</a:t>
            </a:r>
            <a:r>
              <a:rPr lang="zh-CN" altLang="en-US" sz="1600" b="1">
                <a:latin typeface="宋体" panose="02010600030101010101" pitchFamily="2" charset="-122"/>
              </a:rPr>
              <a:t>的数值。</a:t>
            </a:r>
          </a:p>
        </p:txBody>
      </p:sp>
      <p:pic>
        <p:nvPicPr>
          <p:cNvPr id="66563" name="Picture 4">
            <a:extLst>
              <a:ext uri="{FF2B5EF4-FFF2-40B4-BE49-F238E27FC236}">
                <a16:creationId xmlns:a16="http://schemas.microsoft.com/office/drawing/2014/main" id="{2952600D-EAC5-4D46-9821-8321974713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389" y="822768"/>
            <a:ext cx="5189560" cy="4018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6564" name="Rectangle 3">
            <a:extLst>
              <a:ext uri="{FF2B5EF4-FFF2-40B4-BE49-F238E27FC236}">
                <a16:creationId xmlns:a16="http://schemas.microsoft.com/office/drawing/2014/main" id="{3D8F0927-DB43-4A34-8550-54423CF9F7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8038" y="5057971"/>
            <a:ext cx="5351979" cy="1689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理解比例画法</a:t>
            </a:r>
            <a:endParaRPr lang="en-US" altLang="zh-CN" sz="24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三种典型的螺纹紧固件画法要掌握</a:t>
            </a:r>
            <a:endParaRPr lang="en-US" altLang="zh-CN" sz="24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被连接件的边界</a:t>
            </a:r>
            <a:endParaRPr lang="en-US" altLang="zh-CN" sz="24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3">
            <a:extLst>
              <a:ext uri="{FF2B5EF4-FFF2-40B4-BE49-F238E27FC236}">
                <a16:creationId xmlns:a16="http://schemas.microsoft.com/office/drawing/2014/main" id="{2E556BAD-CAD4-4DF9-BF1A-924C2BCB24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9538"/>
            <a:ext cx="9144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1600" b="1">
                <a:latin typeface="宋体" panose="02010600030101010101" pitchFamily="2" charset="-122"/>
              </a:rPr>
              <a:t>5-1-2-2  </a:t>
            </a:r>
            <a:r>
              <a:rPr lang="zh-CN" altLang="en-US" sz="1600" b="1">
                <a:latin typeface="宋体" panose="02010600030101010101" pitchFamily="2" charset="-122"/>
              </a:rPr>
              <a:t>已知螺钉</a:t>
            </a:r>
            <a:r>
              <a:rPr lang="en-US" altLang="zh-CN" sz="1600" b="1">
                <a:latin typeface="宋体" panose="02010600030101010101" pitchFamily="2" charset="-122"/>
              </a:rPr>
              <a:t>GB/T 68  M8×L</a:t>
            </a:r>
            <a:r>
              <a:rPr lang="zh-CN" altLang="en-US" sz="1600" b="1">
                <a:latin typeface="宋体" panose="02010600030101010101" pitchFamily="2" charset="-122"/>
              </a:rPr>
              <a:t>，板厚</a:t>
            </a:r>
            <a:r>
              <a:rPr lang="en-US" altLang="zh-CN" sz="1600" b="1">
                <a:latin typeface="宋体" panose="02010600030101010101" pitchFamily="2" charset="-122"/>
              </a:rPr>
              <a:t>t</a:t>
            </a:r>
            <a:r>
              <a:rPr lang="en-US" altLang="zh-CN" sz="1000" b="1">
                <a:latin typeface="宋体" panose="02010600030101010101" pitchFamily="2" charset="-122"/>
              </a:rPr>
              <a:t>1</a:t>
            </a:r>
            <a:r>
              <a:rPr lang="en-US" altLang="zh-CN" sz="1600" b="1">
                <a:latin typeface="宋体" panose="02010600030101010101" pitchFamily="2" charset="-122"/>
              </a:rPr>
              <a:t> =10</a:t>
            </a:r>
            <a:r>
              <a:rPr lang="zh-CN" altLang="en-US" sz="1600" b="1">
                <a:latin typeface="宋体" panose="02010600030101010101" pitchFamily="2" charset="-122"/>
              </a:rPr>
              <a:t>，铸铁底座</a:t>
            </a:r>
            <a:r>
              <a:rPr lang="en-US" altLang="zh-CN" sz="1600" b="1">
                <a:latin typeface="宋体" panose="02010600030101010101" pitchFamily="2" charset="-122"/>
              </a:rPr>
              <a:t>t</a:t>
            </a:r>
            <a:r>
              <a:rPr lang="en-US" altLang="zh-CN" sz="1000" b="1">
                <a:latin typeface="宋体" panose="02010600030101010101" pitchFamily="2" charset="-122"/>
              </a:rPr>
              <a:t>2</a:t>
            </a:r>
            <a:r>
              <a:rPr lang="en-US" altLang="zh-CN" sz="1600" b="1">
                <a:latin typeface="宋体" panose="02010600030101010101" pitchFamily="2" charset="-122"/>
              </a:rPr>
              <a:t> =25</a:t>
            </a:r>
            <a:r>
              <a:rPr lang="zh-CN" altLang="en-US" sz="1600" b="1">
                <a:latin typeface="宋体" panose="02010600030101010101" pitchFamily="2" charset="-122"/>
              </a:rPr>
              <a:t>。查表并按</a:t>
            </a:r>
            <a:r>
              <a:rPr lang="en-US" altLang="zh-CN" sz="1600" b="1">
                <a:latin typeface="宋体" panose="02010600030101010101" pitchFamily="2" charset="-122"/>
              </a:rPr>
              <a:t>2:1</a:t>
            </a:r>
            <a:r>
              <a:rPr lang="zh-CN" altLang="en-US" sz="1600" b="1">
                <a:latin typeface="宋体" panose="02010600030101010101" pitchFamily="2" charset="-122"/>
              </a:rPr>
              <a:t>比例作螺钉连接的主、左两视图（主视图全剖，左视图画外形）。</a:t>
            </a:r>
          </a:p>
        </p:txBody>
      </p:sp>
      <p:pic>
        <p:nvPicPr>
          <p:cNvPr id="67587" name="Picture 4">
            <a:extLst>
              <a:ext uri="{FF2B5EF4-FFF2-40B4-BE49-F238E27FC236}">
                <a16:creationId xmlns:a16="http://schemas.microsoft.com/office/drawing/2014/main" id="{B28E1BEA-FD3F-4BD3-85F8-BA481B0808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663" y="1227138"/>
            <a:ext cx="6451600" cy="331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8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0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3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9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0</TotalTime>
  <Words>935</Words>
  <Application>Microsoft Office PowerPoint</Application>
  <PresentationFormat>全屏显示(4:3)</PresentationFormat>
  <Paragraphs>110</Paragraphs>
  <Slides>26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6</vt:i4>
      </vt:variant>
      <vt:variant>
        <vt:lpstr>幻灯片标题</vt:lpstr>
      </vt:variant>
      <vt:variant>
        <vt:i4>26</vt:i4>
      </vt:variant>
    </vt:vector>
  </HeadingPairs>
  <TitlesOfParts>
    <vt:vector size="44" baseType="lpstr">
      <vt:lpstr>等线</vt:lpstr>
      <vt:lpstr>仿宋_GB2312</vt:lpstr>
      <vt:lpstr>黑体</vt:lpstr>
      <vt:lpstr>华文新魏</vt:lpstr>
      <vt:lpstr>宋体</vt:lpstr>
      <vt:lpstr>微软雅黑</vt:lpstr>
      <vt:lpstr>Arial</vt:lpstr>
      <vt:lpstr>Calibri</vt:lpstr>
      <vt:lpstr>ISOCPEUR</vt:lpstr>
      <vt:lpstr>Tahoma</vt:lpstr>
      <vt:lpstr>Times New Roman</vt:lpstr>
      <vt:lpstr>Wingdings</vt:lpstr>
      <vt:lpstr>8_默认设计模板</vt:lpstr>
      <vt:lpstr>10_默认设计模板</vt:lpstr>
      <vt:lpstr>13_默认设计模板</vt:lpstr>
      <vt:lpstr>9_默认设计模板</vt:lpstr>
      <vt:lpstr>1_默认设计模板</vt:lpstr>
      <vt:lpstr>Blends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2018-09-13T00:17:00Z</dcterms:created>
  <dcterms:modified xsi:type="dcterms:W3CDTF">2023-06-02T04:09:37Z</dcterms:modified>
</cp:coreProperties>
</file>